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62" r:id="rId2"/>
    <p:sldId id="260" r:id="rId3"/>
    <p:sldId id="299" r:id="rId4"/>
    <p:sldId id="310" r:id="rId5"/>
    <p:sldId id="308" r:id="rId6"/>
    <p:sldId id="300" r:id="rId7"/>
    <p:sldId id="313" r:id="rId8"/>
    <p:sldId id="364" r:id="rId9"/>
    <p:sldId id="314" r:id="rId10"/>
    <p:sldId id="309" r:id="rId11"/>
    <p:sldId id="301" r:id="rId12"/>
    <p:sldId id="315" r:id="rId13"/>
    <p:sldId id="316" r:id="rId14"/>
    <p:sldId id="319" r:id="rId15"/>
    <p:sldId id="320" r:id="rId16"/>
    <p:sldId id="321" r:id="rId17"/>
    <p:sldId id="322" r:id="rId18"/>
    <p:sldId id="303" r:id="rId19"/>
    <p:sldId id="305" r:id="rId20"/>
    <p:sldId id="306" r:id="rId21"/>
    <p:sldId id="323" r:id="rId22"/>
    <p:sldId id="346" r:id="rId23"/>
    <p:sldId id="324" r:id="rId24"/>
    <p:sldId id="325" r:id="rId25"/>
    <p:sldId id="326" r:id="rId26"/>
    <p:sldId id="327" r:id="rId27"/>
    <p:sldId id="328" r:id="rId28"/>
    <p:sldId id="329" r:id="rId29"/>
    <p:sldId id="331" r:id="rId30"/>
    <p:sldId id="332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65" r:id="rId42"/>
    <p:sldId id="366" r:id="rId43"/>
    <p:sldId id="304" r:id="rId44"/>
    <p:sldId id="307" r:id="rId45"/>
    <p:sldId id="347" r:id="rId46"/>
    <p:sldId id="348" r:id="rId47"/>
    <p:sldId id="351" r:id="rId48"/>
    <p:sldId id="352" r:id="rId49"/>
    <p:sldId id="353" r:id="rId50"/>
    <p:sldId id="354" r:id="rId51"/>
    <p:sldId id="349" r:id="rId52"/>
    <p:sldId id="355" r:id="rId53"/>
    <p:sldId id="363" r:id="rId54"/>
    <p:sldId id="356" r:id="rId55"/>
    <p:sldId id="357" r:id="rId56"/>
    <p:sldId id="358" r:id="rId57"/>
    <p:sldId id="290" r:id="rId58"/>
  </p:sldIdLst>
  <p:sldSz cx="9906000" cy="6858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58ED5"/>
    <a:srgbClr val="FF0000"/>
    <a:srgbClr val="F79646"/>
    <a:srgbClr val="0054E3"/>
    <a:srgbClr val="DBD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0" autoAdjust="0"/>
    <p:restoredTop sz="92114" autoAdjust="0"/>
  </p:normalViewPr>
  <p:slideViewPr>
    <p:cSldViewPr>
      <p:cViewPr varScale="1">
        <p:scale>
          <a:sx n="99" d="100"/>
          <a:sy n="99" d="100"/>
        </p:scale>
        <p:origin x="580" y="6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4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5A2A3-A17D-4C16-925C-DB1B74100948}" type="datetimeFigureOut">
              <a:rPr lang="zh-CN" altLang="en-US" smtClean="0"/>
              <a:t>2024/04/11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66CF4-8A7D-45C3-B773-8B5C53B3F1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9145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0F3D9-12B7-4EF9-98AC-E1F16EC84EE4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957B3-88B3-4B2D-A1C6-23F773643F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568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cpp/build/reference/gs-buffer-security-check?view=msvc-17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读取字符，对字符进行判断，并提示判定结果</a:t>
            </a:r>
          </a:p>
        </p:txBody>
      </p:sp>
    </p:spTree>
    <p:extLst>
      <p:ext uri="{BB962C8B-B14F-4D97-AF65-F5344CB8AC3E}">
        <p14:creationId xmlns:p14="http://schemas.microsoft.com/office/powerpoint/2010/main" val="1985346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检查空间，</a:t>
            </a:r>
            <a:r>
              <a:rPr lang="en-US" altLang="zh-CN" dirty="0"/>
              <a:t>or </a:t>
            </a:r>
            <a:r>
              <a:rPr lang="zh-CN" altLang="en-US" dirty="0"/>
              <a:t>仅仅是对逆向分析造成干扰？</a:t>
            </a:r>
          </a:p>
        </p:txBody>
      </p:sp>
    </p:spTree>
    <p:extLst>
      <p:ext uri="{BB962C8B-B14F-4D97-AF65-F5344CB8AC3E}">
        <p14:creationId xmlns:p14="http://schemas.microsoft.com/office/powerpoint/2010/main" val="213898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返回值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是什么？</a:t>
            </a:r>
          </a:p>
        </p:txBody>
      </p:sp>
    </p:spTree>
    <p:extLst>
      <p:ext uri="{BB962C8B-B14F-4D97-AF65-F5344CB8AC3E}">
        <p14:creationId xmlns:p14="http://schemas.microsoft.com/office/powerpoint/2010/main" val="2193824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strlen</a:t>
            </a:r>
            <a:r>
              <a:rPr lang="en-US" altLang="zh-CN" dirty="0"/>
              <a:t> </a:t>
            </a:r>
            <a:r>
              <a:rPr lang="zh-CN" altLang="en-US" dirty="0"/>
              <a:t>接受的参数为字符型数组指针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826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en-US" altLang="zh-CN" dirty="0"/>
              <a:t> </a:t>
            </a:r>
            <a:r>
              <a:rPr lang="zh-CN" altLang="en-US" dirty="0"/>
              <a:t>可以解释函数功能</a:t>
            </a:r>
          </a:p>
        </p:txBody>
      </p:sp>
    </p:spTree>
    <p:extLst>
      <p:ext uri="{BB962C8B-B14F-4D97-AF65-F5344CB8AC3E}">
        <p14:creationId xmlns:p14="http://schemas.microsoft.com/office/powerpoint/2010/main" val="385005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687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- The global security cookie is used for buffer overrun protection in code compiled with </a:t>
            </a:r>
            <a:r>
              <a:rPr lang="en-US" altLang="zh-CN" b="0" i="0" u="none" strike="noStrike" dirty="0">
                <a:solidFill>
                  <a:schemeClr val="tx1"/>
                </a:solidFill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/GS (Buffer Security Check)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altLang="zh-CN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and in code that uses exception handling. </a:t>
            </a:r>
          </a:p>
          <a:p>
            <a:r>
              <a:rPr lang="en-US" altLang="zh-CN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- On entry to an overrun-protected function, the cookie is put on the stack, and on exit, the value on the stack is compared with the global cookie. </a:t>
            </a:r>
          </a:p>
          <a:p>
            <a:r>
              <a:rPr lang="en-US" altLang="zh-CN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- Any difference between them indicates that a buffer overrun has occurred and causes immediate termination of the program.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22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55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360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464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47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112793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75000"/>
                </a:schemeClr>
              </a:buClr>
              <a:defRPr b="1"/>
            </a:lvl1pPr>
            <a:lvl2pPr>
              <a:defRPr b="1"/>
            </a:lvl2pPr>
            <a:lvl3pPr>
              <a:defRPr b="1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340768"/>
            <a:ext cx="8915400" cy="496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914400" rtl="0" eaLnBrk="1" fontAlgn="auto" latinLnBrk="0" hangingPunct="1">
        <a:spcBef>
          <a:spcPct val="0"/>
        </a:spcBef>
        <a:spcAft>
          <a:spcPts val="0"/>
        </a:spcAft>
        <a:buNone/>
        <a:defRPr lang="zh-CN" altLang="en-US" sz="3600" b="1" kern="1200" dirty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p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cpp/c-runtime-library/reference/security-init-cookie?view=msvc-170" TargetMode="External"/><Relationship Id="rId4" Type="http://schemas.openxmlformats.org/officeDocument/2006/relationships/hyperlink" Target="https://www.bigmessowires.com/2015/10/02/what-happens-before-main/#:~:text=security_init_cookie%20is%20related%20to%20a%20compiler-generated%20security%20feature,data%20that%E2%80%99s%20difficult%20for%20an%20attacker%20to%20predict.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0" y="1898744"/>
            <a:ext cx="9906000" cy="3106057"/>
          </a:xfrm>
          <a:prstGeom prst="rect">
            <a:avLst/>
          </a:prstGeom>
          <a:solidFill>
            <a:srgbClr val="1895D3">
              <a:alpha val="89018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Oval 8"/>
          <p:cNvSpPr>
            <a:spLocks noChangeArrowheads="1"/>
          </p:cNvSpPr>
          <p:nvPr/>
        </p:nvSpPr>
        <p:spPr bwMode="auto">
          <a:xfrm>
            <a:off x="6300192" y="1556792"/>
            <a:ext cx="540001" cy="54000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Oval 10"/>
          <p:cNvSpPr>
            <a:spLocks noChangeArrowheads="1"/>
          </p:cNvSpPr>
          <p:nvPr/>
        </p:nvSpPr>
        <p:spPr bwMode="auto">
          <a:xfrm>
            <a:off x="107951" y="3497993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8361116" y="4510511"/>
            <a:ext cx="719137" cy="720725"/>
          </a:xfrm>
          <a:prstGeom prst="ellipse">
            <a:avLst/>
          </a:prstGeom>
          <a:gradFill rotWithShape="0">
            <a:gsLst>
              <a:gs pos="0">
                <a:schemeClr val="bg1">
                  <a:alpha val="60999"/>
                </a:schemeClr>
              </a:gs>
              <a:gs pos="100000">
                <a:srgbClr val="79C2E6">
                  <a:alpha val="29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Oval 12"/>
          <p:cNvSpPr>
            <a:spLocks noChangeArrowheads="1"/>
          </p:cNvSpPr>
          <p:nvPr/>
        </p:nvSpPr>
        <p:spPr bwMode="auto">
          <a:xfrm>
            <a:off x="1079762" y="4582519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4139953" y="4088358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Oval 24"/>
          <p:cNvSpPr>
            <a:spLocks noChangeArrowheads="1"/>
          </p:cNvSpPr>
          <p:nvPr/>
        </p:nvSpPr>
        <p:spPr bwMode="auto">
          <a:xfrm>
            <a:off x="827584" y="4375820"/>
            <a:ext cx="576262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Oval 27"/>
          <p:cNvSpPr>
            <a:spLocks noChangeArrowheads="1"/>
          </p:cNvSpPr>
          <p:nvPr/>
        </p:nvSpPr>
        <p:spPr bwMode="auto">
          <a:xfrm>
            <a:off x="671284" y="1593354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Oval 29"/>
          <p:cNvSpPr>
            <a:spLocks noChangeArrowheads="1"/>
          </p:cNvSpPr>
          <p:nvPr/>
        </p:nvSpPr>
        <p:spPr bwMode="auto">
          <a:xfrm>
            <a:off x="1031646" y="2096592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Oval 34"/>
          <p:cNvSpPr>
            <a:spLocks noChangeArrowheads="1"/>
          </p:cNvSpPr>
          <p:nvPr/>
        </p:nvSpPr>
        <p:spPr bwMode="auto">
          <a:xfrm>
            <a:off x="8553451" y="2564904"/>
            <a:ext cx="576263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Oval 35"/>
          <p:cNvSpPr>
            <a:spLocks noChangeArrowheads="1"/>
          </p:cNvSpPr>
          <p:nvPr/>
        </p:nvSpPr>
        <p:spPr bwMode="auto">
          <a:xfrm>
            <a:off x="6902982" y="2237029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Oval 36"/>
          <p:cNvSpPr>
            <a:spLocks noChangeArrowheads="1"/>
          </p:cNvSpPr>
          <p:nvPr/>
        </p:nvSpPr>
        <p:spPr bwMode="auto">
          <a:xfrm>
            <a:off x="2627784" y="3933058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Oval 37"/>
          <p:cNvSpPr>
            <a:spLocks noChangeArrowheads="1"/>
          </p:cNvSpPr>
          <p:nvPr/>
        </p:nvSpPr>
        <p:spPr bwMode="auto">
          <a:xfrm>
            <a:off x="3448358" y="1943357"/>
            <a:ext cx="719137" cy="719137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Oval 38"/>
          <p:cNvSpPr>
            <a:spLocks noChangeArrowheads="1"/>
          </p:cNvSpPr>
          <p:nvPr/>
        </p:nvSpPr>
        <p:spPr bwMode="auto">
          <a:xfrm>
            <a:off x="6819087" y="4293146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26999"/>
                </a:schemeClr>
              </a:gs>
              <a:gs pos="100000">
                <a:srgbClr val="79C2E6">
                  <a:alpha val="9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6599329" y="4148162"/>
            <a:ext cx="719138" cy="719138"/>
          </a:xfrm>
          <a:prstGeom prst="ellipse">
            <a:avLst/>
          </a:prstGeom>
          <a:gradFill rotWithShape="0">
            <a:gsLst>
              <a:gs pos="0">
                <a:schemeClr val="bg1">
                  <a:alpha val="42000"/>
                </a:schemeClr>
              </a:gs>
              <a:gs pos="100000">
                <a:srgbClr val="79C2E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2100"/>
            <a:ext cx="8265368" cy="10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标题 2"/>
          <p:cNvSpPr txBox="1">
            <a:spLocks/>
          </p:cNvSpPr>
          <p:nvPr/>
        </p:nvSpPr>
        <p:spPr>
          <a:xfrm>
            <a:off x="539751" y="2913645"/>
            <a:ext cx="8986050" cy="796281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 defTabSz="957263" eaLnBrk="0" hangingPunct="0"/>
            <a:r>
              <a:rPr lang="zh-CN" altLang="en-US" sz="6000" b="1" dirty="0">
                <a:solidFill>
                  <a:srgbClr val="FFFF00"/>
                </a:solidFill>
                <a:cs typeface="+mn-ea"/>
                <a:sym typeface="+mn-lt"/>
              </a:rPr>
              <a:t>汇编语言与逆向工程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8132" y="5301208"/>
            <a:ext cx="54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kern="100" dirty="0">
                <a:solidFill>
                  <a:srgbClr val="0000FF"/>
                </a:solidFill>
                <a:cs typeface="+mn-ea"/>
                <a:sym typeface="+mn-lt"/>
              </a:rPr>
              <a:t>潘胜利</a:t>
            </a:r>
            <a:endParaRPr lang="en-US" altLang="zh-CN" sz="3600" b="1" kern="100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4095004-5F6A-4D56-91F9-44AF0AE60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144608"/>
            <a:ext cx="9144000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25916067-A50F-4002-B308-A2AFB0C88F63}"/>
              </a:ext>
            </a:extLst>
          </p:cNvPr>
          <p:cNvSpPr/>
          <p:nvPr/>
        </p:nvSpPr>
        <p:spPr>
          <a:xfrm>
            <a:off x="8424232" y="6351453"/>
            <a:ext cx="1410963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3A670B9-370D-4587-BFE6-78BC4A6C8EF4}" type="datetime6">
              <a:rPr lang="zh-CN" altLang="en-US" sz="2000" b="1" kern="100" smtClean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pPr algn="ctr"/>
              <a:t>2024年4月</a:t>
            </a:fld>
            <a:endParaRPr lang="en-US" altLang="zh-CN" sz="20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DD6724-FF84-4A8B-8576-FA53FBEF3082}"/>
              </a:ext>
            </a:extLst>
          </p:cNvPr>
          <p:cNvSpPr txBox="1"/>
          <p:nvPr/>
        </p:nvSpPr>
        <p:spPr>
          <a:xfrm>
            <a:off x="2549951" y="6351453"/>
            <a:ext cx="496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网络空间安全学院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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网络安全与治理中心</a:t>
            </a:r>
          </a:p>
        </p:txBody>
      </p:sp>
      <p:pic>
        <p:nvPicPr>
          <p:cNvPr id="10242" name="Picture 2" descr="北邮文化-北京邮电大学">
            <a:extLst>
              <a:ext uri="{FF2B5EF4-FFF2-40B4-BE49-F238E27FC236}">
                <a16:creationId xmlns:a16="http://schemas.microsoft.com/office/drawing/2014/main" id="{3B295C18-7E81-43D3-93D6-45ECA9BF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" y="97021"/>
            <a:ext cx="2900833" cy="78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06951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 HelloWorld</a:t>
            </a:r>
            <a:r>
              <a:rPr lang="zh-CN" altLang="en-US" dirty="0">
                <a:cs typeface="+mn-ea"/>
                <a:sym typeface="+mn-lt"/>
              </a:rPr>
              <a:t>程序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2. IDA</a:t>
            </a:r>
            <a:r>
              <a:rPr lang="zh-CN" altLang="en-US" dirty="0">
                <a:cs typeface="+mn-ea"/>
                <a:sym typeface="+mn-lt"/>
              </a:rPr>
              <a:t>载入分析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动态调试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</a:t>
            </a:r>
          </a:p>
        </p:txBody>
      </p:sp>
    </p:spTree>
    <p:extLst>
      <p:ext uri="{BB962C8B-B14F-4D97-AF65-F5344CB8AC3E}">
        <p14:creationId xmlns:p14="http://schemas.microsoft.com/office/powerpoint/2010/main" val="419806799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112568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动态调试的目的，是利用逆向分析方法，找到主要功能函数，并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分析出其功能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algn="just"/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algn="just"/>
            <a:r>
              <a:rPr lang="zh-CN" altLang="en-US" dirty="0">
                <a:cs typeface="+mn-ea"/>
                <a:sym typeface="+mn-lt"/>
              </a:rPr>
              <a:t>从程序入口点开始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>
                <a:cs typeface="+mn-ea"/>
                <a:sym typeface="+mn-lt"/>
              </a:rPr>
              <a:t> X32dbg </a:t>
            </a:r>
            <a:r>
              <a:rPr lang="zh-CN" altLang="en-US" dirty="0">
                <a:cs typeface="+mn-ea"/>
                <a:sym typeface="+mn-lt"/>
              </a:rPr>
              <a:t>动态调试 </a:t>
            </a:r>
            <a:r>
              <a:rPr lang="en-US" altLang="zh-CN" dirty="0">
                <a:cs typeface="+mn-ea"/>
                <a:sym typeface="+mn-lt"/>
              </a:rPr>
              <a:t>Hello World </a:t>
            </a:r>
            <a:r>
              <a:rPr lang="zh-CN" altLang="en-US" dirty="0">
                <a:cs typeface="+mn-ea"/>
                <a:sym typeface="+mn-lt"/>
              </a:rPr>
              <a:t>程序，来</a:t>
            </a:r>
            <a:r>
              <a:rPr lang="zh-CN" altLang="en-US" dirty="0">
                <a:solidFill>
                  <a:srgbClr val="0054E3"/>
                </a:solidFill>
                <a:cs typeface="+mn-ea"/>
                <a:sym typeface="+mn-lt"/>
              </a:rPr>
              <a:t>确定</a:t>
            </a:r>
            <a:r>
              <a:rPr lang="en-US" altLang="zh-CN" dirty="0">
                <a:solidFill>
                  <a:srgbClr val="0054E3"/>
                </a:solidFill>
                <a:cs typeface="+mn-ea"/>
                <a:sym typeface="+mn-lt"/>
              </a:rPr>
              <a:t>main </a:t>
            </a:r>
            <a:r>
              <a:rPr lang="zh-CN" altLang="en-US" dirty="0">
                <a:solidFill>
                  <a:srgbClr val="0054E3"/>
                </a:solidFill>
                <a:cs typeface="+mn-ea"/>
                <a:sym typeface="+mn-lt"/>
              </a:rPr>
              <a:t>函数的位置</a:t>
            </a:r>
            <a:endParaRPr lang="en-US" altLang="zh-CN" dirty="0">
              <a:solidFill>
                <a:srgbClr val="0054E3"/>
              </a:solidFill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用调试器载入 </a:t>
            </a:r>
            <a:r>
              <a:rPr lang="en-US" altLang="zh-CN" dirty="0">
                <a:cs typeface="+mn-ea"/>
                <a:sym typeface="+mn-lt"/>
              </a:rPr>
              <a:t>Hello World </a:t>
            </a:r>
            <a:r>
              <a:rPr lang="zh-CN" altLang="en-US" dirty="0">
                <a:cs typeface="+mn-ea"/>
                <a:sym typeface="+mn-lt"/>
              </a:rPr>
              <a:t>程序，按 </a:t>
            </a:r>
            <a:r>
              <a:rPr lang="en-US" altLang="zh-CN" dirty="0">
                <a:cs typeface="+mn-ea"/>
                <a:sym typeface="+mn-lt"/>
              </a:rPr>
              <a:t>F9</a:t>
            </a:r>
            <a:r>
              <a:rPr lang="zh-CN" altLang="en-US" dirty="0">
                <a:cs typeface="+mn-ea"/>
                <a:sym typeface="+mn-lt"/>
              </a:rPr>
              <a:t>，直到程序停在地址 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0x004014A0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处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这便是 </a:t>
            </a:r>
            <a:r>
              <a:rPr lang="en-US" altLang="zh-CN" dirty="0">
                <a:cs typeface="+mn-ea"/>
                <a:sym typeface="+mn-lt"/>
              </a:rPr>
              <a:t>Hello World </a:t>
            </a:r>
            <a:r>
              <a:rPr lang="zh-CN" altLang="en-US" dirty="0">
                <a:cs typeface="+mn-ea"/>
                <a:sym typeface="+mn-lt"/>
              </a:rPr>
              <a:t>程序的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代码入口点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EP, </a:t>
            </a:r>
            <a:r>
              <a:rPr lang="en-US" altLang="zh-CN" dirty="0">
                <a:solidFill>
                  <a:srgbClr val="00B050"/>
                </a:solidFill>
                <a:highlight>
                  <a:srgbClr val="C0C0C0"/>
                </a:highlight>
                <a:cs typeface="+mn-ea"/>
                <a:sym typeface="+mn-lt"/>
              </a:rPr>
              <a:t>Entry Point</a:t>
            </a:r>
            <a:r>
              <a:rPr lang="zh-CN" altLang="en-US" dirty="0">
                <a:cs typeface="+mn-ea"/>
                <a:sym typeface="+mn-lt"/>
              </a:rPr>
              <a:t>），即该</a:t>
            </a:r>
            <a:r>
              <a:rPr lang="zh-CN" altLang="en-US" u="sng" dirty="0">
                <a:cs typeface="+mn-ea"/>
                <a:sym typeface="+mn-lt"/>
              </a:rPr>
              <a:t>程序最先执行的代码的起始位置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</a:p>
        </p:txBody>
      </p:sp>
    </p:spTree>
    <p:extLst>
      <p:ext uri="{BB962C8B-B14F-4D97-AF65-F5344CB8AC3E}">
        <p14:creationId xmlns:p14="http://schemas.microsoft.com/office/powerpoint/2010/main" val="3396338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E06BA4-77EB-4968-8069-AB903623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448797"/>
            <a:ext cx="8846577" cy="53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586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00472" y="1556792"/>
            <a:ext cx="9505056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单步跟踪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在 </a:t>
            </a:r>
            <a:r>
              <a:rPr lang="en-US" altLang="zh-CN" dirty="0">
                <a:highlight>
                  <a:srgbClr val="FF0000"/>
                </a:highlight>
                <a:cs typeface="+mn-ea"/>
                <a:sym typeface="+mn-lt"/>
              </a:rPr>
              <a:t>0x004015C0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按 </a:t>
            </a:r>
            <a:r>
              <a:rPr lang="en-US" altLang="zh-CN" dirty="0">
                <a:cs typeface="+mn-ea"/>
                <a:sym typeface="+mn-lt"/>
              </a:rPr>
              <a:t>F2 </a:t>
            </a:r>
            <a:r>
              <a:rPr lang="zh-CN" altLang="en-US" dirty="0">
                <a:cs typeface="+mn-ea"/>
                <a:sym typeface="+mn-lt"/>
              </a:rPr>
              <a:t>设断点，</a:t>
            </a:r>
            <a:r>
              <a:rPr lang="en-US" altLang="zh-CN" dirty="0">
                <a:cs typeface="+mn-ea"/>
                <a:sym typeface="+mn-lt"/>
              </a:rPr>
              <a:t>F9</a:t>
            </a:r>
            <a:r>
              <a:rPr lang="zh-CN" altLang="en-US" dirty="0">
                <a:cs typeface="+mn-ea"/>
                <a:sym typeface="+mn-lt"/>
              </a:rPr>
              <a:t>然后 </a:t>
            </a:r>
            <a:r>
              <a:rPr lang="en-US" altLang="zh-CN" dirty="0">
                <a:cs typeface="+mn-ea"/>
                <a:sym typeface="+mn-lt"/>
              </a:rPr>
              <a:t>F8</a:t>
            </a:r>
            <a:r>
              <a:rPr lang="zh-CN" altLang="en-US" dirty="0">
                <a:cs typeface="+mn-ea"/>
                <a:sym typeface="+mn-lt"/>
              </a:rPr>
              <a:t>（单步步过）调试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直到运行到地址 </a:t>
            </a:r>
            <a:r>
              <a:rPr lang="en-US" altLang="zh-CN" dirty="0">
                <a:solidFill>
                  <a:srgbClr val="0054E3"/>
                </a:solidFill>
                <a:highlight>
                  <a:srgbClr val="C0C0C0"/>
                </a:highlight>
                <a:cs typeface="+mn-ea"/>
                <a:sym typeface="+mn-lt"/>
              </a:rPr>
              <a:t>0x004015FA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处，程序弹了一个消息框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459DAA-1A17-43E6-9552-3D9037C01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2"/>
          <a:stretch/>
        </p:blipFill>
        <p:spPr>
          <a:xfrm>
            <a:off x="495300" y="3140968"/>
            <a:ext cx="9159679" cy="33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56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410700" cy="437196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学</a:t>
            </a:r>
            <a:r>
              <a:rPr lang="en-US" altLang="zh-CN" dirty="0">
                <a:cs typeface="+mn-ea"/>
                <a:sym typeface="+mn-lt"/>
              </a:rPr>
              <a:t>C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en-US" altLang="zh-CN" dirty="0">
                <a:cs typeface="+mn-ea"/>
                <a:sym typeface="+mn-lt"/>
              </a:rPr>
              <a:t>C++</a:t>
            </a:r>
            <a:r>
              <a:rPr lang="zh-CN" altLang="en-US" dirty="0">
                <a:cs typeface="+mn-ea"/>
                <a:sym typeface="+mn-lt"/>
              </a:rPr>
              <a:t>的时候，总说</a:t>
            </a:r>
            <a:r>
              <a:rPr lang="en-US" altLang="zh-CN" dirty="0">
                <a:cs typeface="+mn-ea"/>
                <a:sym typeface="+mn-lt"/>
              </a:rPr>
              <a:t>main</a:t>
            </a:r>
            <a:r>
              <a:rPr lang="zh-CN" altLang="en-US" dirty="0">
                <a:cs typeface="+mn-ea"/>
                <a:sym typeface="+mn-lt"/>
              </a:rPr>
              <a:t>函数是程序的入口函数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但我们在调试的时候发现，从程序的代码入口点到</a:t>
            </a:r>
            <a:r>
              <a:rPr lang="en-US" altLang="zh-CN" dirty="0">
                <a:cs typeface="+mn-ea"/>
                <a:sym typeface="+mn-lt"/>
              </a:rPr>
              <a:t>main</a:t>
            </a:r>
            <a:r>
              <a:rPr lang="zh-CN" altLang="en-US" dirty="0">
                <a:cs typeface="+mn-ea"/>
                <a:sym typeface="+mn-lt"/>
              </a:rPr>
              <a:t>函数执行之前，程序明明还做了其他操作，这些操作又是什么呢？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</a:p>
        </p:txBody>
      </p:sp>
    </p:spTree>
    <p:extLst>
      <p:ext uri="{BB962C8B-B14F-4D97-AF65-F5344CB8AC3E}">
        <p14:creationId xmlns:p14="http://schemas.microsoft.com/office/powerpoint/2010/main" val="2446013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25AC80-3210-4D09-8AE0-721A0E19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1" y="1512830"/>
            <a:ext cx="7432075" cy="534517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5673080" y="2708920"/>
            <a:ext cx="4146277" cy="36625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lvl="1" algn="just"/>
            <a:r>
              <a:rPr lang="zh-CN" altLang="en-US" sz="2800" b="1" dirty="0">
                <a:cs typeface="+mn-ea"/>
                <a:sym typeface="+mn-lt"/>
              </a:rPr>
              <a:t>在</a:t>
            </a:r>
            <a:r>
              <a:rPr lang="en-US" sz="2800" b="1" dirty="0">
                <a:cs typeface="+mn-ea"/>
                <a:sym typeface="+mn-lt"/>
              </a:rPr>
              <a:t>IDA</a:t>
            </a:r>
            <a:r>
              <a:rPr lang="zh-CN" altLang="en-US" sz="2800" b="1" dirty="0">
                <a:cs typeface="+mn-ea"/>
                <a:sym typeface="+mn-lt"/>
              </a:rPr>
              <a:t>中跳转到代码入口地址</a:t>
            </a:r>
            <a:r>
              <a:rPr lang="en-US" sz="2800" b="1" dirty="0">
                <a:cs typeface="+mn-ea"/>
                <a:sym typeface="+mn-lt"/>
              </a:rPr>
              <a:t>0x004014</a:t>
            </a:r>
            <a:r>
              <a:rPr lang="en-US" altLang="zh-CN" sz="2800" b="1" dirty="0">
                <a:cs typeface="+mn-ea"/>
                <a:sym typeface="+mn-lt"/>
              </a:rPr>
              <a:t>A0 </a:t>
            </a:r>
            <a:r>
              <a:rPr lang="zh-CN" altLang="en-US" sz="2800" b="1" dirty="0">
                <a:cs typeface="+mn-ea"/>
                <a:sym typeface="+mn-lt"/>
              </a:rPr>
              <a:t>处，看到了如图所示的 </a:t>
            </a:r>
            <a:r>
              <a:rPr lang="en-US" altLang="zh-CN" sz="2800" b="1" dirty="0">
                <a:cs typeface="+mn-ea"/>
                <a:sym typeface="+mn-lt"/>
              </a:rPr>
              <a:t>_</a:t>
            </a:r>
            <a:r>
              <a:rPr lang="en-US" altLang="zh-CN" sz="2800" b="1" dirty="0" err="1">
                <a:cs typeface="+mn-ea"/>
                <a:sym typeface="+mn-lt"/>
              </a:rPr>
              <a:t>mainCRTS</a:t>
            </a:r>
            <a:r>
              <a:rPr lang="en-US" sz="2800" b="1" dirty="0" err="1">
                <a:cs typeface="+mn-ea"/>
                <a:sym typeface="+mn-lt"/>
              </a:rPr>
              <a:t>tartup</a:t>
            </a:r>
            <a:r>
              <a:rPr lang="en-US" sz="2800" b="1" dirty="0">
                <a:cs typeface="+mn-ea"/>
                <a:sym typeface="+mn-lt"/>
              </a:rPr>
              <a:t> </a:t>
            </a:r>
            <a:r>
              <a:rPr lang="zh-CN" altLang="en-US" sz="2800" b="1" dirty="0">
                <a:cs typeface="+mn-ea"/>
                <a:sym typeface="+mn-lt"/>
              </a:rPr>
              <a:t>函数</a:t>
            </a:r>
            <a:r>
              <a:rPr lang="en-US" altLang="zh-CN" sz="2800" b="1" dirty="0">
                <a:cs typeface="+mn-ea"/>
                <a:sym typeface="+mn-lt"/>
              </a:rPr>
              <a:t>:</a:t>
            </a:r>
          </a:p>
          <a:p>
            <a:pPr marL="0" lvl="1" algn="just"/>
            <a:endParaRPr lang="en-US" altLang="zh-CN" sz="24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0" lvl="1" algn="just"/>
            <a:r>
              <a:rPr lang="zh-CN" altLang="en-US" sz="2400" b="0" i="0" dirty="0">
                <a:solidFill>
                  <a:srgbClr val="4D4D4D"/>
                </a:solidFill>
                <a:effectLst/>
                <a:cs typeface="+mn-ea"/>
                <a:sym typeface="+mn-lt"/>
              </a:rPr>
              <a:t>对控制台程序设置的入口函数是 </a:t>
            </a:r>
            <a:r>
              <a:rPr lang="en-US" altLang="zh-CN" sz="2400" b="0" i="0" dirty="0" err="1">
                <a:solidFill>
                  <a:srgbClr val="4D4D4D"/>
                </a:solidFill>
                <a:effectLst/>
                <a:cs typeface="+mn-ea"/>
                <a:sym typeface="+mn-lt"/>
              </a:rPr>
              <a:t>mainCRTStartup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cs typeface="+mn-ea"/>
                <a:sym typeface="+mn-lt"/>
              </a:rPr>
              <a:t>，</a:t>
            </a:r>
            <a:r>
              <a:rPr lang="en-US" altLang="zh-CN" sz="2400" b="0" i="0" dirty="0" err="1">
                <a:solidFill>
                  <a:srgbClr val="4D4D4D"/>
                </a:solidFill>
                <a:effectLst/>
                <a:cs typeface="+mn-ea"/>
                <a:sym typeface="+mn-lt"/>
              </a:rPr>
              <a:t>mainCRTStartup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cs typeface="+mn-ea"/>
                <a:sym typeface="+mn-lt"/>
              </a:rPr>
              <a:t> 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cs typeface="+mn-ea"/>
                <a:sym typeface="+mn-lt"/>
              </a:rPr>
              <a:t>再调用 </a:t>
            </a:r>
            <a:r>
              <a:rPr lang="en-US" altLang="zh-CN" sz="2400" dirty="0">
                <a:solidFill>
                  <a:srgbClr val="4D4D4D"/>
                </a:solidFill>
                <a:cs typeface="+mn-ea"/>
                <a:sym typeface="+mn-lt"/>
              </a:rPr>
              <a:t>_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cs typeface="+mn-ea"/>
                <a:sym typeface="+mn-lt"/>
              </a:rPr>
              <a:t>main 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cs typeface="+mn-ea"/>
                <a:sym typeface="+mn-lt"/>
              </a:rPr>
              <a:t>函数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B69D15F-52BC-496F-8B11-E5325FAA80DB}"/>
              </a:ext>
            </a:extLst>
          </p:cNvPr>
          <p:cNvSpPr/>
          <p:nvPr/>
        </p:nvSpPr>
        <p:spPr>
          <a:xfrm>
            <a:off x="220959" y="3055448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5603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4570" y="1628800"/>
            <a:ext cx="8915400" cy="3744416"/>
          </a:xfrm>
        </p:spPr>
        <p:txBody>
          <a:bodyPr/>
          <a:lstStyle/>
          <a:p>
            <a:pPr lvl="1"/>
            <a:r>
              <a:rPr lang="en-US" altLang="zh-CN" dirty="0">
                <a:cs typeface="+mn-ea"/>
                <a:sym typeface="+mn-lt"/>
              </a:rPr>
              <a:t>F5</a:t>
            </a:r>
            <a:r>
              <a:rPr lang="zh-CN" altLang="en-US" dirty="0">
                <a:cs typeface="+mn-ea"/>
                <a:sym typeface="+mn-lt"/>
              </a:rPr>
              <a:t>生成的伪代码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02EEA0-FB6E-4D5A-A0A0-FA4F165CA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8155" y="2276872"/>
            <a:ext cx="6329690" cy="36072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5E75AA-DF08-4D68-B720-DD78AD8E7D4C}"/>
              </a:ext>
            </a:extLst>
          </p:cNvPr>
          <p:cNvSpPr txBox="1"/>
          <p:nvPr/>
        </p:nvSpPr>
        <p:spPr>
          <a:xfrm>
            <a:off x="565592" y="6252552"/>
            <a:ext cx="9057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可以参考阅读：</a:t>
            </a:r>
            <a:r>
              <a:rPr lang="en-US" altLang="zh-CN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Happens Before main() | Big Mess o' Wires (bigmessowires.com)</a:t>
            </a:r>
            <a:endParaRPr lang="en-US" altLang="zh-CN" dirty="0">
              <a:solidFill>
                <a:srgbClr val="0000FF"/>
              </a:solidFill>
            </a:endParaRPr>
          </a:p>
          <a:p>
            <a:pPr algn="ctr"/>
            <a:r>
              <a:rPr lang="en-US" altLang="zh-CN" dirty="0">
                <a:hlinkClick r:id="rId5"/>
              </a:rPr>
              <a:t>__</a:t>
            </a:r>
            <a:r>
              <a:rPr lang="en-US" altLang="zh-CN" dirty="0" err="1">
                <a:hlinkClick r:id="rId5"/>
              </a:rPr>
              <a:t>security_init_cookie</a:t>
            </a:r>
            <a:r>
              <a:rPr lang="en-US" altLang="zh-CN" dirty="0">
                <a:hlinkClick r:id="rId5"/>
              </a:rPr>
              <a:t> | Microsoft Learn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D17DBCD-A997-4D9D-B51E-173DB56EA3E8}"/>
              </a:ext>
            </a:extLst>
          </p:cNvPr>
          <p:cNvCxnSpPr>
            <a:cxnSpLocks/>
          </p:cNvCxnSpPr>
          <p:nvPr/>
        </p:nvCxnSpPr>
        <p:spPr>
          <a:xfrm flipH="1">
            <a:off x="2000672" y="4005064"/>
            <a:ext cx="2808312" cy="229496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58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94204" cy="3744416"/>
          </a:xfrm>
        </p:spPr>
        <p:txBody>
          <a:bodyPr/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分析 </a:t>
            </a:r>
            <a:r>
              <a:rPr lang="en-US" altLang="zh-CN" sz="3200" b="1" dirty="0" err="1">
                <a:cs typeface="+mn-ea"/>
                <a:sym typeface="+mn-lt"/>
              </a:rPr>
              <a:t>mainCRTStartup</a:t>
            </a:r>
            <a:r>
              <a:rPr lang="en-US" altLang="zh-CN" sz="3200" b="1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函数的伪代码可以得知，它在调用 </a:t>
            </a:r>
            <a:r>
              <a:rPr lang="en-US" altLang="zh-CN" dirty="0">
                <a:cs typeface="+mn-ea"/>
                <a:sym typeface="+mn-lt"/>
              </a:rPr>
              <a:t>_</a:t>
            </a:r>
            <a:r>
              <a:rPr lang="en-US" altLang="zh-CN" dirty="0" err="1">
                <a:cs typeface="+mn-ea"/>
                <a:sym typeface="+mn-lt"/>
              </a:rPr>
              <a:t>tmainCRTStartup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进行初始化操作：</a:t>
            </a:r>
            <a:endParaRPr lang="en-US" altLang="zh-CN" dirty="0">
              <a:cs typeface="+mn-ea"/>
              <a:sym typeface="+mn-lt"/>
            </a:endParaRPr>
          </a:p>
          <a:p>
            <a:pPr algn="just"/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动态调试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F944E1-9736-4230-86CC-D0EF259E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92" y="3356992"/>
            <a:ext cx="6596466" cy="30100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6CC5CD-5A07-4D68-8750-8F9DE71C2AC4}"/>
              </a:ext>
            </a:extLst>
          </p:cNvPr>
          <p:cNvSpPr txBox="1"/>
          <p:nvPr/>
        </p:nvSpPr>
        <p:spPr>
          <a:xfrm>
            <a:off x="-303584" y="3239264"/>
            <a:ext cx="31683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+mn-ea"/>
                <a:sym typeface="+mn-lt"/>
              </a:rPr>
              <a:t>如获取命令行参数、获取环境变量值、初始化全局变量等</a:t>
            </a:r>
            <a:endParaRPr lang="en-US" altLang="zh-CN" sz="2400" b="1" dirty="0">
              <a:cs typeface="+mn-ea"/>
              <a:sym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+mn-ea"/>
                <a:sym typeface="+mn-lt"/>
              </a:rPr>
              <a:t>一切准备工作完成之后，再调用 </a:t>
            </a:r>
            <a:r>
              <a:rPr lang="en-US" altLang="zh-CN" sz="2400" b="1" dirty="0">
                <a:cs typeface="+mn-ea"/>
                <a:sym typeface="+mn-lt"/>
              </a:rPr>
              <a:t>main </a:t>
            </a:r>
            <a:r>
              <a:rPr lang="zh-CN" altLang="en-US" sz="2400" b="1" dirty="0">
                <a:cs typeface="+mn-ea"/>
                <a:sym typeface="+mn-lt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408077171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HelloWorld</a:t>
            </a:r>
            <a:r>
              <a:rPr lang="zh-CN" altLang="en-US" dirty="0">
                <a:cs typeface="+mn-ea"/>
                <a:sym typeface="+mn-lt"/>
              </a:rPr>
              <a:t>程序逆向分析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二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快速定位关键函数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逆向“牛刀小试”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79092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“长驱直入”法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2. </a:t>
            </a:r>
            <a:r>
              <a:rPr lang="zh-CN" altLang="en-US" dirty="0">
                <a:cs typeface="+mn-ea"/>
                <a:sym typeface="+mn-lt"/>
              </a:rPr>
              <a:t>字符串查找法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3. API</a:t>
            </a:r>
            <a:r>
              <a:rPr lang="zh-CN" altLang="en-US" dirty="0">
                <a:cs typeface="+mn-ea"/>
                <a:sym typeface="+mn-lt"/>
              </a:rPr>
              <a:t>引用法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4. API</a:t>
            </a:r>
            <a:r>
              <a:rPr lang="zh-CN" altLang="en-US" dirty="0">
                <a:cs typeface="+mn-ea"/>
                <a:sym typeface="+mn-lt"/>
              </a:rPr>
              <a:t>断点法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</a:t>
            </a:r>
          </a:p>
        </p:txBody>
      </p:sp>
    </p:spTree>
    <p:extLst>
      <p:ext uri="{BB962C8B-B14F-4D97-AF65-F5344CB8AC3E}">
        <p14:creationId xmlns:p14="http://schemas.microsoft.com/office/powerpoint/2010/main" val="192048456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HelloWorld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程序逆向分析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快速定位关键函数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逆向“牛刀小试”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3386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“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长驱直入</a:t>
            </a:r>
            <a:r>
              <a:rPr lang="zh-CN" altLang="en-US" dirty="0">
                <a:cs typeface="+mn-ea"/>
                <a:sym typeface="+mn-lt"/>
              </a:rPr>
              <a:t>”法的基本思路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当程序功能非常明确时，从程序入口处一步一步分析，逐条执行指令，直到找到关键函数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不过长驱直入法仅适用于被调试的代码量不大、且程序功能明确的情况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倘若被调试的程序比较复杂时，这种方法就不适合了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长驱直入法</a:t>
            </a:r>
          </a:p>
        </p:txBody>
      </p:sp>
    </p:spTree>
    <p:extLst>
      <p:ext uri="{BB962C8B-B14F-4D97-AF65-F5344CB8AC3E}">
        <p14:creationId xmlns:p14="http://schemas.microsoft.com/office/powerpoint/2010/main" val="309878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2453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运行程序的时候会弹出消息对话框，因此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通过确定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MessageBox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函数的调用位置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zh-CN" altLang="en-US" dirty="0">
                <a:cs typeface="+mn-ea"/>
                <a:sym typeface="+mn-lt"/>
              </a:rPr>
              <a:t>即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可确定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main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函数的位置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例如，使用</a:t>
            </a:r>
            <a:r>
              <a:rPr lang="en-US" altLang="zh-CN" dirty="0">
                <a:cs typeface="+mn-ea"/>
                <a:sym typeface="+mn-lt"/>
              </a:rPr>
              <a:t>X32dbg</a:t>
            </a:r>
            <a:r>
              <a:rPr lang="zh-CN" altLang="en-US" dirty="0">
                <a:cs typeface="+mn-ea"/>
                <a:sym typeface="+mn-lt"/>
              </a:rPr>
              <a:t>时，可以通过单步调试</a:t>
            </a:r>
            <a:r>
              <a:rPr lang="en-US" altLang="zh-CN" dirty="0">
                <a:cs typeface="+mn-ea"/>
                <a:sym typeface="+mn-lt"/>
              </a:rPr>
              <a:t>HelloWorld</a:t>
            </a:r>
            <a:r>
              <a:rPr lang="zh-CN" altLang="en-US" dirty="0">
                <a:cs typeface="+mn-ea"/>
                <a:sym typeface="+mn-lt"/>
              </a:rPr>
              <a:t>这个程序（</a:t>
            </a:r>
            <a:r>
              <a:rPr lang="en-US" altLang="zh-CN" dirty="0">
                <a:cs typeface="+mn-ea"/>
                <a:sym typeface="+mn-lt"/>
              </a:rPr>
              <a:t>F8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Step Over</a:t>
            </a:r>
            <a:r>
              <a:rPr lang="zh-CN" altLang="en-US" dirty="0">
                <a:cs typeface="+mn-ea"/>
                <a:sym typeface="+mn-lt"/>
              </a:rPr>
              <a:t>）的方式来调试程序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当执行到某条指令时，程序弹出消息对话框，即能成功锁定</a:t>
            </a:r>
            <a:r>
              <a:rPr lang="en-US" altLang="zh-CN" dirty="0">
                <a:cs typeface="+mn-ea"/>
                <a:sym typeface="+mn-lt"/>
              </a:rPr>
              <a:t>main</a:t>
            </a:r>
            <a:r>
              <a:rPr lang="zh-CN" altLang="en-US" dirty="0">
                <a:cs typeface="+mn-ea"/>
                <a:sym typeface="+mn-lt"/>
              </a:rPr>
              <a:t>函数的位置</a:t>
            </a:r>
            <a:endParaRPr lang="en-US" altLang="zh-CN" dirty="0">
              <a:cs typeface="+mn-ea"/>
              <a:sym typeface="+mn-lt"/>
            </a:endParaRPr>
          </a:p>
          <a:p>
            <a:pPr marL="457200" lvl="1" indent="0" algn="just">
              <a:buNone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长驱直入法</a:t>
            </a:r>
          </a:p>
        </p:txBody>
      </p:sp>
    </p:spTree>
    <p:extLst>
      <p:ext uri="{BB962C8B-B14F-4D97-AF65-F5344CB8AC3E}">
        <p14:creationId xmlns:p14="http://schemas.microsoft.com/office/powerpoint/2010/main" val="27992863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</a:t>
            </a:r>
            <a:r>
              <a:rPr lang="zh-CN" altLang="en-US" dirty="0">
                <a:cs typeface="+mn-ea"/>
                <a:sym typeface="+mn-lt"/>
              </a:rPr>
              <a:t>“长驱直入”法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字符串查找法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3. API</a:t>
            </a:r>
            <a:r>
              <a:rPr lang="zh-CN" altLang="en-US" dirty="0">
                <a:cs typeface="+mn-ea"/>
                <a:sym typeface="+mn-lt"/>
              </a:rPr>
              <a:t>引用法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4. API</a:t>
            </a:r>
            <a:r>
              <a:rPr lang="zh-CN" altLang="en-US" dirty="0">
                <a:cs typeface="+mn-ea"/>
                <a:sym typeface="+mn-lt"/>
              </a:rPr>
              <a:t>断点法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</a:t>
            </a:r>
          </a:p>
        </p:txBody>
      </p:sp>
    </p:spTree>
    <p:extLst>
      <p:ext uri="{BB962C8B-B14F-4D97-AF65-F5344CB8AC3E}">
        <p14:creationId xmlns:p14="http://schemas.microsoft.com/office/powerpoint/2010/main" val="221514238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608512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程序运行时弹出的消息对话框上显示了两个字符串，一个是标题“</a:t>
            </a:r>
            <a:r>
              <a:rPr lang="en-US" altLang="zh-CN" dirty="0">
                <a:cs typeface="+mn-ea"/>
                <a:sym typeface="+mn-lt"/>
              </a:rPr>
              <a:t>Hi BYR ^_^</a:t>
            </a:r>
            <a:r>
              <a:rPr lang="zh-CN" altLang="en-US" dirty="0">
                <a:cs typeface="+mn-ea"/>
                <a:sym typeface="+mn-lt"/>
              </a:rPr>
              <a:t>”，一个是内容“</a:t>
            </a:r>
            <a:r>
              <a:rPr lang="en-US" altLang="zh-CN" dirty="0">
                <a:cs typeface="+mn-ea"/>
                <a:sym typeface="+mn-lt"/>
              </a:rPr>
              <a:t>Welcome to the world of reverse!</a:t>
            </a:r>
            <a:r>
              <a:rPr lang="zh-CN" altLang="en-US" dirty="0">
                <a:cs typeface="+mn-ea"/>
                <a:sym typeface="+mn-lt"/>
              </a:rPr>
              <a:t>”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可以通过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查找这两个字符串</a:t>
            </a:r>
            <a:r>
              <a:rPr lang="zh-CN" altLang="en-US" dirty="0">
                <a:cs typeface="+mn-ea"/>
                <a:sym typeface="+mn-lt"/>
              </a:rPr>
              <a:t>来确定</a:t>
            </a:r>
            <a:r>
              <a:rPr lang="en-US" altLang="zh-CN" dirty="0">
                <a:cs typeface="+mn-ea"/>
                <a:sym typeface="+mn-lt"/>
              </a:rPr>
              <a:t>main</a:t>
            </a:r>
            <a:r>
              <a:rPr lang="zh-CN" altLang="en-US" dirty="0">
                <a:cs typeface="+mn-ea"/>
                <a:sym typeface="+mn-lt"/>
              </a:rPr>
              <a:t>函数的位置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字符串查找法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93926-5970-4506-8F86-9C0F10FB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856" y="3090199"/>
            <a:ext cx="241904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08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字符串查找法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IDA PRO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的字符串查找法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X32dbg</a:t>
            </a:r>
            <a:r>
              <a:rPr lang="zh-CN" altLang="en-US" dirty="0">
                <a:cs typeface="+mn-ea"/>
                <a:sym typeface="+mn-lt"/>
              </a:rPr>
              <a:t>的字符串查找法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字符串查找法</a:t>
            </a:r>
          </a:p>
        </p:txBody>
      </p:sp>
    </p:spTree>
    <p:extLst>
      <p:ext uri="{BB962C8B-B14F-4D97-AF65-F5344CB8AC3E}">
        <p14:creationId xmlns:p14="http://schemas.microsoft.com/office/powerpoint/2010/main" val="198756065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逆向初体验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 IDA PRO</a:t>
            </a:r>
            <a:r>
              <a:rPr lang="zh-CN" altLang="en-US" dirty="0">
                <a:cs typeface="+mn-ea"/>
                <a:sym typeface="+mn-lt"/>
              </a:rPr>
              <a:t>的字符串查找法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用</a:t>
            </a:r>
            <a:r>
              <a:rPr lang="en-US" altLang="zh-CN" dirty="0">
                <a:cs typeface="+mn-ea"/>
                <a:sym typeface="+mn-lt"/>
              </a:rPr>
              <a:t>IDA PRO</a:t>
            </a:r>
            <a:r>
              <a:rPr lang="zh-CN" altLang="en-US" dirty="0">
                <a:cs typeface="+mn-ea"/>
                <a:sym typeface="+mn-lt"/>
              </a:rPr>
              <a:t>加载目标程序后，通过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三连击 </a:t>
            </a:r>
            <a:r>
              <a:rPr lang="zh-CN" altLang="en-US" dirty="0">
                <a:cs typeface="+mn-ea"/>
                <a:sym typeface="+mn-lt"/>
              </a:rPr>
              <a:t>迅速确定关键函数位置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三连击</a:t>
            </a:r>
            <a:r>
              <a:rPr lang="zh-CN" altLang="en-US" dirty="0">
                <a:cs typeface="+mn-ea"/>
                <a:sym typeface="+mn-lt"/>
              </a:rPr>
              <a:t>：“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Shift F12 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CN" dirty="0">
                <a:cs typeface="+mn-ea"/>
                <a:sym typeface="+mn-lt"/>
              </a:rPr>
              <a:t>  </a:t>
            </a:r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X</a:t>
            </a:r>
            <a:r>
              <a:rPr lang="en-US" altLang="zh-CN" dirty="0">
                <a:cs typeface="+mn-ea"/>
                <a:sym typeface="+mn-lt"/>
              </a:rPr>
              <a:t>  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CN" dirty="0">
                <a:cs typeface="+mn-ea"/>
                <a:sym typeface="+mn-lt"/>
              </a:rPr>
              <a:t>  </a:t>
            </a:r>
            <a:r>
              <a:rPr lang="en-US" altLang="zh-CN" dirty="0">
                <a:solidFill>
                  <a:srgbClr val="0054E3"/>
                </a:solidFill>
                <a:cs typeface="+mn-ea"/>
                <a:sym typeface="+mn-lt"/>
              </a:rPr>
              <a:t>F5</a:t>
            </a:r>
            <a:r>
              <a:rPr lang="zh-CN" altLang="en-US" dirty="0">
                <a:cs typeface="+mn-ea"/>
                <a:sym typeface="+mn-lt"/>
              </a:rPr>
              <a:t>”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字符串查找法</a:t>
            </a:r>
          </a:p>
        </p:txBody>
      </p:sp>
    </p:spTree>
    <p:extLst>
      <p:ext uri="{BB962C8B-B14F-4D97-AF65-F5344CB8AC3E}">
        <p14:creationId xmlns:p14="http://schemas.microsoft.com/office/powerpoint/2010/main" val="234220231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Shift + F12</a:t>
            </a:r>
            <a:r>
              <a:rPr lang="zh-CN" altLang="en-US" dirty="0">
                <a:cs typeface="+mn-ea"/>
                <a:sym typeface="+mn-lt"/>
              </a:rPr>
              <a:t>搜索字符串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字符串查找法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86EEE5-6DC9-4EBC-83A5-A3C608B3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2492896"/>
            <a:ext cx="8915400" cy="39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165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x</a:t>
            </a:r>
            <a:r>
              <a:rPr lang="zh-CN" altLang="en-US" dirty="0">
                <a:cs typeface="+mn-ea"/>
                <a:sym typeface="+mn-lt"/>
              </a:rPr>
              <a:t>查看交叉引用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选中一个字符串，双击跳转到汇编窗口，然后按快捷键 </a:t>
            </a:r>
            <a:r>
              <a:rPr lang="en-US" altLang="zh-CN" dirty="0">
                <a:cs typeface="+mn-ea"/>
                <a:sym typeface="+mn-lt"/>
              </a:rPr>
              <a:t>X </a:t>
            </a:r>
            <a:r>
              <a:rPr lang="zh-CN" altLang="en-US" dirty="0">
                <a:cs typeface="+mn-ea"/>
                <a:sym typeface="+mn-lt"/>
              </a:rPr>
              <a:t>查看调用该字符串的地方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字符串查找法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753390-5626-4920-86FA-F572A15BF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2996952"/>
            <a:ext cx="7689304" cy="35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5839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84784"/>
            <a:ext cx="8915400" cy="3744416"/>
          </a:xfrm>
        </p:spPr>
        <p:txBody>
          <a:bodyPr/>
          <a:lstStyle/>
          <a:p>
            <a:pPr lvl="2"/>
            <a:r>
              <a:rPr lang="zh-CN" altLang="en-US" dirty="0">
                <a:cs typeface="+mn-ea"/>
                <a:sym typeface="+mn-lt"/>
              </a:rPr>
              <a:t>点击</a:t>
            </a:r>
            <a:r>
              <a:rPr lang="en-US" altLang="zh-CN" dirty="0">
                <a:cs typeface="+mn-ea"/>
                <a:sym typeface="+mn-lt"/>
              </a:rPr>
              <a:t>OK</a:t>
            </a:r>
            <a:r>
              <a:rPr lang="zh-CN" altLang="en-US" dirty="0">
                <a:cs typeface="+mn-ea"/>
                <a:sym typeface="+mn-lt"/>
              </a:rPr>
              <a:t>即可来到关键函数的汇编代码段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字符串查找法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EAE915-E888-4E0C-AB85-DD1E5C16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478" y="4941168"/>
            <a:ext cx="6627043" cy="16934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584E1F-7821-43EE-B66F-A30ACF80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7" y="1930539"/>
            <a:ext cx="9140403" cy="18585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521AC49-4736-406A-9D4F-5ECB6C840C82}"/>
              </a:ext>
            </a:extLst>
          </p:cNvPr>
          <p:cNvSpPr txBox="1"/>
          <p:nvPr/>
        </p:nvSpPr>
        <p:spPr>
          <a:xfrm>
            <a:off x="616188" y="3861048"/>
            <a:ext cx="90173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altLang="zh-CN" sz="2800" b="1" dirty="0">
                <a:cs typeface="+mn-ea"/>
                <a:sym typeface="+mn-lt"/>
              </a:rPr>
              <a:t>—</a:t>
            </a:r>
            <a:r>
              <a:rPr lang="zh-CN" altLang="en-US" sz="2800" b="1" dirty="0">
                <a:cs typeface="+mn-ea"/>
                <a:sym typeface="+mn-lt"/>
              </a:rPr>
              <a:t>（</a:t>
            </a:r>
            <a:r>
              <a:rPr lang="en-US" altLang="zh-CN" sz="2800" b="1" dirty="0">
                <a:cs typeface="+mn-ea"/>
                <a:sym typeface="+mn-lt"/>
              </a:rPr>
              <a:t>3</a:t>
            </a:r>
            <a:r>
              <a:rPr lang="zh-CN" altLang="en-US" sz="2800" b="1" dirty="0">
                <a:cs typeface="+mn-ea"/>
                <a:sym typeface="+mn-lt"/>
              </a:rPr>
              <a:t>）在关键函数处，</a:t>
            </a:r>
            <a:r>
              <a:rPr lang="zh-CN" altLang="en-US" sz="2800" b="1" dirty="0">
                <a:highlight>
                  <a:srgbClr val="FFFF00"/>
                </a:highlight>
                <a:cs typeface="+mn-ea"/>
                <a:sym typeface="+mn-lt"/>
              </a:rPr>
              <a:t>按快捷键 </a:t>
            </a:r>
            <a:r>
              <a:rPr lang="en-US" altLang="zh-CN" sz="2800" b="1" dirty="0">
                <a:highlight>
                  <a:srgbClr val="FFFF00"/>
                </a:highlight>
                <a:cs typeface="+mn-ea"/>
                <a:sym typeface="+mn-lt"/>
              </a:rPr>
              <a:t>F5 </a:t>
            </a:r>
            <a:r>
              <a:rPr lang="zh-CN" altLang="en-US" sz="2800" b="1" dirty="0">
                <a:highlight>
                  <a:srgbClr val="FFFF00"/>
                </a:highlight>
                <a:cs typeface="+mn-ea"/>
                <a:sym typeface="+mn-lt"/>
              </a:rPr>
              <a:t>生成伪代码</a:t>
            </a:r>
            <a:r>
              <a:rPr lang="zh-CN" altLang="en-US" sz="2800" b="1" dirty="0">
                <a:cs typeface="+mn-ea"/>
                <a:sym typeface="+mn-lt"/>
              </a:rPr>
              <a:t>，然后分析关键函数的代码逻辑</a:t>
            </a:r>
          </a:p>
        </p:txBody>
      </p:sp>
    </p:spTree>
    <p:extLst>
      <p:ext uri="{BB962C8B-B14F-4D97-AF65-F5344CB8AC3E}">
        <p14:creationId xmlns:p14="http://schemas.microsoft.com/office/powerpoint/2010/main" val="196445296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字符串查找法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IDA PRO</a:t>
            </a:r>
            <a:r>
              <a:rPr lang="zh-CN" altLang="en-US" dirty="0">
                <a:cs typeface="+mn-ea"/>
                <a:sym typeface="+mn-lt"/>
              </a:rPr>
              <a:t>的字符串查找法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X32dbg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的字符串查找法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字符串查找法</a:t>
            </a:r>
          </a:p>
        </p:txBody>
      </p:sp>
    </p:spTree>
    <p:extLst>
      <p:ext uri="{BB962C8B-B14F-4D97-AF65-F5344CB8AC3E}">
        <p14:creationId xmlns:p14="http://schemas.microsoft.com/office/powerpoint/2010/main" val="123540147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1. HelloWorld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程序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2. IDA</a:t>
            </a:r>
            <a:r>
              <a:rPr lang="zh-CN" altLang="en-US" dirty="0">
                <a:cs typeface="+mn-ea"/>
                <a:sym typeface="+mn-lt"/>
              </a:rPr>
              <a:t>载入分析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3. </a:t>
            </a:r>
            <a:r>
              <a:rPr lang="zh-CN" altLang="en-US" dirty="0">
                <a:cs typeface="+mn-ea"/>
                <a:sym typeface="+mn-lt"/>
              </a:rPr>
              <a:t>动态调试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</a:t>
            </a:r>
          </a:p>
        </p:txBody>
      </p:sp>
    </p:spTree>
    <p:extLst>
      <p:ext uri="{BB962C8B-B14F-4D97-AF65-F5344CB8AC3E}">
        <p14:creationId xmlns:p14="http://schemas.microsoft.com/office/powerpoint/2010/main" val="218293986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X32dbg</a:t>
            </a:r>
            <a:r>
              <a:rPr lang="zh-CN" altLang="en-US" dirty="0">
                <a:cs typeface="+mn-ea"/>
                <a:sym typeface="+mn-lt"/>
              </a:rPr>
              <a:t>的字符串查找法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X32dbg</a:t>
            </a:r>
            <a:r>
              <a:rPr lang="zh-CN" altLang="en-US" dirty="0">
                <a:cs typeface="+mn-ea"/>
                <a:sym typeface="+mn-lt"/>
              </a:rPr>
              <a:t>加载目标程序后，鼠标右键菜单</a:t>
            </a:r>
            <a:r>
              <a:rPr lang="en-US" altLang="zh-CN" dirty="0">
                <a:cs typeface="+mn-ea"/>
                <a:sym typeface="+mn-lt"/>
              </a:rPr>
              <a:t>—&gt;</a:t>
            </a:r>
            <a:r>
              <a:rPr lang="zh-CN" altLang="en-US" dirty="0">
                <a:cs typeface="+mn-ea"/>
                <a:sym typeface="+mn-lt"/>
              </a:rPr>
              <a:t>搜索</a:t>
            </a:r>
            <a:r>
              <a:rPr lang="en-US" altLang="zh-CN" dirty="0">
                <a:cs typeface="+mn-ea"/>
                <a:sym typeface="+mn-lt"/>
              </a:rPr>
              <a:t>—&gt;</a:t>
            </a:r>
            <a:r>
              <a:rPr lang="zh-CN" altLang="en-US" dirty="0">
                <a:cs typeface="+mn-ea"/>
                <a:sym typeface="+mn-lt"/>
              </a:rPr>
              <a:t>所有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用户</a:t>
            </a:r>
            <a:r>
              <a:rPr lang="en-US" altLang="zh-CN" dirty="0">
                <a:cs typeface="+mn-ea"/>
                <a:sym typeface="+mn-lt"/>
              </a:rPr>
              <a:t>)</a:t>
            </a:r>
            <a:r>
              <a:rPr lang="zh-CN" altLang="en-US" dirty="0">
                <a:cs typeface="+mn-ea"/>
                <a:sym typeface="+mn-lt"/>
              </a:rPr>
              <a:t>模块</a:t>
            </a:r>
            <a:r>
              <a:rPr lang="en-US" altLang="zh-CN" dirty="0">
                <a:cs typeface="+mn-ea"/>
                <a:sym typeface="+mn-lt"/>
              </a:rPr>
              <a:t>—&gt;</a:t>
            </a:r>
            <a:r>
              <a:rPr lang="zh-CN" altLang="en-US" dirty="0">
                <a:solidFill>
                  <a:srgbClr val="0054E3"/>
                </a:solidFill>
                <a:cs typeface="+mn-ea"/>
                <a:sym typeface="+mn-lt"/>
              </a:rPr>
              <a:t>字符串</a:t>
            </a:r>
            <a:endParaRPr lang="en-US" altLang="zh-CN" dirty="0">
              <a:solidFill>
                <a:srgbClr val="0054E3"/>
              </a:solidFill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字符串查找结果如下：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字符串查找法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9781F2B-A055-49CC-B4DB-3EA6EEB3B277}"/>
              </a:ext>
            </a:extLst>
          </p:cNvPr>
          <p:cNvGrpSpPr/>
          <p:nvPr/>
        </p:nvGrpSpPr>
        <p:grpSpPr>
          <a:xfrm>
            <a:off x="178454" y="3817526"/>
            <a:ext cx="9549091" cy="2823348"/>
            <a:chOff x="178454" y="3817526"/>
            <a:chExt cx="9549091" cy="282334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5FB2D1B-0F66-49FA-B767-17FCFE106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454" y="3817526"/>
              <a:ext cx="9549091" cy="282334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CC30EC1-8D4B-4E8E-8B7F-F64741F2EFDA}"/>
                </a:ext>
              </a:extLst>
            </p:cNvPr>
            <p:cNvSpPr/>
            <p:nvPr/>
          </p:nvSpPr>
          <p:spPr>
            <a:xfrm>
              <a:off x="6033120" y="4221088"/>
              <a:ext cx="576064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DBFB033-A22A-49CE-9EBE-E4B435D03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8" r="12201" b="4204"/>
          <a:stretch/>
        </p:blipFill>
        <p:spPr>
          <a:xfrm>
            <a:off x="1568624" y="3140968"/>
            <a:ext cx="5628021" cy="362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102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282236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X32dbg</a:t>
            </a:r>
            <a:r>
              <a:rPr lang="zh-CN" altLang="en-US" dirty="0">
                <a:cs typeface="+mn-ea"/>
                <a:sym typeface="+mn-lt"/>
              </a:rPr>
              <a:t>的字符串查找法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双击“</a:t>
            </a:r>
            <a:r>
              <a:rPr lang="en-US" altLang="zh-CN" dirty="0">
                <a:cs typeface="+mn-ea"/>
                <a:sym typeface="+mn-lt"/>
              </a:rPr>
              <a:t>Hi BYR ^_^</a:t>
            </a:r>
            <a:r>
              <a:rPr lang="zh-CN" altLang="en-US" dirty="0">
                <a:cs typeface="+mn-ea"/>
                <a:sym typeface="+mn-lt"/>
              </a:rPr>
              <a:t>”或者“</a:t>
            </a:r>
            <a:r>
              <a:rPr lang="en-US" altLang="zh-CN" dirty="0">
                <a:cs typeface="+mn-ea"/>
                <a:sym typeface="+mn-lt"/>
              </a:rPr>
              <a:t>Welcome to the world of reverse!</a:t>
            </a:r>
            <a:r>
              <a:rPr lang="zh-CN" altLang="en-US" dirty="0">
                <a:cs typeface="+mn-ea"/>
                <a:sym typeface="+mn-lt"/>
              </a:rPr>
              <a:t>”即可来到</a:t>
            </a:r>
            <a:r>
              <a:rPr lang="en-US" altLang="zh-CN" dirty="0">
                <a:cs typeface="+mn-ea"/>
                <a:sym typeface="+mn-lt"/>
              </a:rPr>
              <a:t>main</a:t>
            </a:r>
            <a:r>
              <a:rPr lang="zh-CN" altLang="en-US" dirty="0">
                <a:cs typeface="+mn-ea"/>
                <a:sym typeface="+mn-lt"/>
              </a:rPr>
              <a:t>函数位置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字符串查找法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B7B2B7-A1FE-476E-924B-3ABCFC5EF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576" y="3356992"/>
            <a:ext cx="784546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0576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</a:t>
            </a:r>
            <a:r>
              <a:rPr lang="zh-CN" altLang="en-US" dirty="0">
                <a:cs typeface="+mn-ea"/>
                <a:sym typeface="+mn-lt"/>
              </a:rPr>
              <a:t>“长驱直入”法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2. </a:t>
            </a:r>
            <a:r>
              <a:rPr lang="zh-CN" altLang="en-US" dirty="0">
                <a:cs typeface="+mn-ea"/>
                <a:sym typeface="+mn-lt"/>
              </a:rPr>
              <a:t>字符串查找法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3. API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引用法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4. API</a:t>
            </a:r>
            <a:r>
              <a:rPr lang="zh-CN" altLang="en-US" dirty="0">
                <a:cs typeface="+mn-ea"/>
                <a:sym typeface="+mn-lt"/>
              </a:rPr>
              <a:t>断点法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</a:t>
            </a:r>
          </a:p>
        </p:txBody>
      </p:sp>
    </p:spTree>
    <p:extLst>
      <p:ext uri="{BB962C8B-B14F-4D97-AF65-F5344CB8AC3E}">
        <p14:creationId xmlns:p14="http://schemas.microsoft.com/office/powerpoint/2010/main" val="400248488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4488" y="1628800"/>
            <a:ext cx="9649072" cy="468052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Windows</a:t>
            </a:r>
            <a:r>
              <a:rPr lang="zh-CN" altLang="en-US" dirty="0">
                <a:cs typeface="+mn-ea"/>
                <a:sym typeface="+mn-lt"/>
              </a:rPr>
              <a:t>编程中，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有些功能需要通过调用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Win32 API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来实现</a:t>
            </a:r>
            <a:r>
              <a:rPr lang="zh-CN" altLang="en-US" dirty="0">
                <a:cs typeface="+mn-ea"/>
                <a:sym typeface="+mn-lt"/>
              </a:rPr>
              <a:t>，认真观察一个程序的功能后，能够大致推测出它在运行时调用了哪些 </a:t>
            </a:r>
            <a:r>
              <a:rPr lang="en-US" altLang="zh-CN" dirty="0">
                <a:cs typeface="+mn-ea"/>
                <a:sym typeface="+mn-lt"/>
              </a:rPr>
              <a:t>Win32 API</a:t>
            </a:r>
          </a:p>
          <a:p>
            <a:pPr algn="just"/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API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引用法</a:t>
            </a:r>
          </a:p>
        </p:txBody>
      </p:sp>
      <p:pic>
        <p:nvPicPr>
          <p:cNvPr id="1030" name="Picture 6" descr="Windows API学习-MSG结构体和窗口过程详解(1) - 泛容">
            <a:extLst>
              <a:ext uri="{FF2B5EF4-FFF2-40B4-BE49-F238E27FC236}">
                <a16:creationId xmlns:a16="http://schemas.microsoft.com/office/drawing/2014/main" id="{B82B5346-2C20-4CC4-9B9F-BEE5630B4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56" y="3459480"/>
            <a:ext cx="401133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83BA4217-0D4B-45D3-A9AE-2FC6D66D897D}"/>
              </a:ext>
            </a:extLst>
          </p:cNvPr>
          <p:cNvSpPr txBox="1">
            <a:spLocks/>
          </p:cNvSpPr>
          <p:nvPr/>
        </p:nvSpPr>
        <p:spPr>
          <a:xfrm>
            <a:off x="344488" y="3362072"/>
            <a:ext cx="5328592" cy="468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dirty="0">
                <a:cs typeface="+mn-ea"/>
                <a:sym typeface="+mn-lt"/>
              </a:rPr>
              <a:t>以</a:t>
            </a:r>
            <a:r>
              <a:rPr lang="en-US" altLang="zh-CN" dirty="0">
                <a:cs typeface="+mn-ea"/>
                <a:sym typeface="+mn-lt"/>
              </a:rPr>
              <a:t>HelloWorld</a:t>
            </a:r>
            <a:r>
              <a:rPr lang="zh-CN" altLang="en-US" dirty="0">
                <a:cs typeface="+mn-ea"/>
                <a:sym typeface="+mn-lt"/>
              </a:rPr>
              <a:t>程序为例，它在运行时会弹出一个消息窗口，因此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推断出改程序调用了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MessageBox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函数</a:t>
            </a:r>
            <a:r>
              <a:rPr lang="zh-CN" altLang="en-US" dirty="0">
                <a:cs typeface="+mn-ea"/>
                <a:sym typeface="+mn-lt"/>
              </a:rPr>
              <a:t>，通过查找哪里调用了该 </a:t>
            </a:r>
            <a:r>
              <a:rPr lang="en-US" altLang="zh-CN" dirty="0">
                <a:cs typeface="+mn-ea"/>
                <a:sym typeface="+mn-lt"/>
              </a:rPr>
              <a:t>API </a:t>
            </a:r>
            <a:r>
              <a:rPr lang="zh-CN" altLang="en-US" dirty="0">
                <a:cs typeface="+mn-ea"/>
                <a:sym typeface="+mn-lt"/>
              </a:rPr>
              <a:t>即可确定关键函数的位置</a:t>
            </a:r>
          </a:p>
        </p:txBody>
      </p:sp>
    </p:spTree>
    <p:extLst>
      <p:ext uri="{BB962C8B-B14F-4D97-AF65-F5344CB8AC3E}">
        <p14:creationId xmlns:p14="http://schemas.microsoft.com/office/powerpoint/2010/main" val="2379974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IDA PRO</a:t>
            </a:r>
          </a:p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X32dbg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API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引用法</a:t>
            </a:r>
          </a:p>
        </p:txBody>
      </p:sp>
    </p:spTree>
    <p:extLst>
      <p:ext uri="{BB962C8B-B14F-4D97-AF65-F5344CB8AC3E}">
        <p14:creationId xmlns:p14="http://schemas.microsoft.com/office/powerpoint/2010/main" val="155145045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282236" cy="1656184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IDA PRO</a:t>
            </a: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IDA Pro</a:t>
            </a:r>
            <a:r>
              <a:rPr lang="zh-CN" altLang="en-US" dirty="0">
                <a:cs typeface="+mn-ea"/>
                <a:sym typeface="+mn-lt"/>
              </a:rPr>
              <a:t>中通过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导入函数窗口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Imports</a:t>
            </a:r>
            <a:r>
              <a:rPr lang="zh-CN" altLang="en-US" dirty="0">
                <a:cs typeface="+mn-ea"/>
                <a:sym typeface="+mn-lt"/>
              </a:rPr>
              <a:t>）可以迅速找到</a:t>
            </a:r>
            <a:r>
              <a:rPr lang="en-US" altLang="zh-CN" dirty="0" err="1">
                <a:cs typeface="+mn-ea"/>
                <a:sym typeface="+mn-lt"/>
              </a:rPr>
              <a:t>MessageBoxA</a:t>
            </a:r>
            <a:r>
              <a:rPr lang="zh-CN" altLang="en-US" dirty="0">
                <a:cs typeface="+mn-ea"/>
                <a:sym typeface="+mn-lt"/>
              </a:rPr>
              <a:t>函数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API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引用法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77AB40-88E0-4518-B601-44B459D36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28" y="3493327"/>
            <a:ext cx="5536231" cy="2734103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3DAF29D0-EBA3-4E37-9955-DD1E9E600BB2}"/>
              </a:ext>
            </a:extLst>
          </p:cNvPr>
          <p:cNvSpPr txBox="1">
            <a:spLocks/>
          </p:cNvSpPr>
          <p:nvPr/>
        </p:nvSpPr>
        <p:spPr>
          <a:xfrm>
            <a:off x="-303584" y="3429000"/>
            <a:ext cx="4368718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r>
              <a:rPr lang="zh-CN" altLang="en-US" dirty="0">
                <a:cs typeface="+mn-ea"/>
                <a:sym typeface="+mn-lt"/>
              </a:rPr>
              <a:t>因为</a:t>
            </a:r>
            <a:r>
              <a:rPr lang="en-US" altLang="zh-CN" dirty="0">
                <a:cs typeface="+mn-ea"/>
                <a:sym typeface="+mn-lt"/>
              </a:rPr>
              <a:t>HelloWorld</a:t>
            </a:r>
            <a:r>
              <a:rPr lang="zh-CN" altLang="en-US" dirty="0">
                <a:cs typeface="+mn-ea"/>
                <a:sym typeface="+mn-lt"/>
              </a:rPr>
              <a:t>程序编译时用的是</a:t>
            </a:r>
            <a:r>
              <a:rPr lang="en-US" altLang="zh-CN" dirty="0">
                <a:cs typeface="+mn-ea"/>
                <a:sym typeface="+mn-lt"/>
              </a:rPr>
              <a:t>ASCII</a:t>
            </a:r>
            <a:r>
              <a:rPr lang="zh-CN" altLang="en-US" dirty="0">
                <a:cs typeface="+mn-ea"/>
                <a:sym typeface="+mn-lt"/>
              </a:rPr>
              <a:t>字符集，所以调用的是</a:t>
            </a:r>
            <a:r>
              <a:rPr lang="en-US" altLang="zh-CN" dirty="0" err="1">
                <a:cs typeface="+mn-ea"/>
                <a:sym typeface="+mn-lt"/>
              </a:rPr>
              <a:t>MessageBoxA</a:t>
            </a:r>
            <a:r>
              <a:rPr lang="zh-CN" altLang="en-US" dirty="0">
                <a:cs typeface="+mn-ea"/>
                <a:sym typeface="+mn-lt"/>
              </a:rPr>
              <a:t>函数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若是</a:t>
            </a:r>
            <a:r>
              <a:rPr lang="en-US" altLang="zh-CN" dirty="0">
                <a:cs typeface="+mn-ea"/>
                <a:sym typeface="+mn-lt"/>
              </a:rPr>
              <a:t>Unicode</a:t>
            </a:r>
            <a:r>
              <a:rPr lang="zh-CN" altLang="en-US" dirty="0">
                <a:cs typeface="+mn-ea"/>
                <a:sym typeface="+mn-lt"/>
              </a:rPr>
              <a:t>字符串，对应调用的就是</a:t>
            </a:r>
            <a:r>
              <a:rPr lang="en-US" altLang="zh-CN" dirty="0" err="1">
                <a:cs typeface="+mn-ea"/>
                <a:sym typeface="+mn-lt"/>
              </a:rPr>
              <a:t>MessageBoxW</a:t>
            </a:r>
            <a:r>
              <a:rPr lang="zh-CN" altLang="en-US" dirty="0">
                <a:cs typeface="+mn-ea"/>
                <a:sym typeface="+mn-lt"/>
              </a:rPr>
              <a:t>函数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AF87FF-230D-43C4-9464-AFB212646D45}"/>
              </a:ext>
            </a:extLst>
          </p:cNvPr>
          <p:cNvSpPr txBox="1"/>
          <p:nvPr/>
        </p:nvSpPr>
        <p:spPr>
          <a:xfrm>
            <a:off x="-15552" y="6486836"/>
            <a:ext cx="9921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可参考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ttps://learn.microsoft.com/zh-cn/windows/win32/api/winuser/nf-winuser-messageboxw</a:t>
            </a:r>
          </a:p>
        </p:txBody>
      </p:sp>
    </p:spTree>
    <p:extLst>
      <p:ext uri="{BB962C8B-B14F-4D97-AF65-F5344CB8AC3E}">
        <p14:creationId xmlns:p14="http://schemas.microsoft.com/office/powerpoint/2010/main" val="3201472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IDA PRO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API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引用法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A482D0-FB60-4EFE-A9FD-EB6259AA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2276872"/>
            <a:ext cx="7841096" cy="438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252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IDA PRO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IDA PRO </a:t>
            </a:r>
            <a:r>
              <a:rPr lang="zh-CN" altLang="en-US" dirty="0">
                <a:solidFill>
                  <a:srgbClr val="0054E3"/>
                </a:solidFill>
                <a:cs typeface="+mn-ea"/>
                <a:sym typeface="+mn-lt"/>
              </a:rPr>
              <a:t>双击</a:t>
            </a:r>
            <a:r>
              <a:rPr lang="en-US" altLang="zh-CN" dirty="0" err="1">
                <a:solidFill>
                  <a:srgbClr val="0054E3"/>
                </a:solidFill>
                <a:cs typeface="+mn-ea"/>
                <a:sym typeface="+mn-lt"/>
              </a:rPr>
              <a:t>MessageBoxA</a:t>
            </a:r>
            <a:r>
              <a:rPr lang="zh-CN" altLang="en-US" dirty="0">
                <a:solidFill>
                  <a:srgbClr val="0054E3"/>
                </a:solidFill>
                <a:cs typeface="+mn-ea"/>
                <a:sym typeface="+mn-lt"/>
              </a:rPr>
              <a:t>函数</a:t>
            </a:r>
            <a:r>
              <a:rPr lang="zh-CN" altLang="en-US" dirty="0">
                <a:cs typeface="+mn-ea"/>
                <a:sym typeface="+mn-lt"/>
              </a:rPr>
              <a:t>来到汇编代码窗口，通过查看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交叉引用 </a:t>
            </a:r>
            <a:r>
              <a:rPr lang="zh-CN" altLang="en-US" dirty="0">
                <a:cs typeface="+mn-ea"/>
                <a:sym typeface="+mn-lt"/>
              </a:rPr>
              <a:t>即可确定关键函数位置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API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引用法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A25A82-860A-4C26-A0E6-FB8AFDF0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3219742"/>
            <a:ext cx="8704212" cy="35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2881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68052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X32dbg</a:t>
            </a:r>
            <a:endParaRPr lang="zh-CN" altLang="en-US" dirty="0">
              <a:cs typeface="+mn-ea"/>
              <a:sym typeface="+mn-lt"/>
            </a:endParaRP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X32dbg</a:t>
            </a:r>
            <a:r>
              <a:rPr lang="zh-CN" altLang="en-US" dirty="0">
                <a:cs typeface="+mn-ea"/>
                <a:sym typeface="+mn-lt"/>
              </a:rPr>
              <a:t>加载目标程序后，鼠标右键菜单</a:t>
            </a:r>
            <a:r>
              <a:rPr lang="en-US" altLang="zh-CN" dirty="0">
                <a:cs typeface="+mn-ea"/>
                <a:sym typeface="+mn-lt"/>
              </a:rPr>
              <a:t>—&gt;</a:t>
            </a:r>
            <a:r>
              <a:rPr lang="zh-CN" altLang="en-US" dirty="0">
                <a:cs typeface="+mn-ea"/>
                <a:sym typeface="+mn-lt"/>
              </a:rPr>
              <a:t>搜索范围</a:t>
            </a:r>
            <a:r>
              <a:rPr lang="en-US" altLang="zh-CN" dirty="0">
                <a:cs typeface="+mn-ea"/>
                <a:sym typeface="+mn-lt"/>
              </a:rPr>
              <a:t>—&gt;</a:t>
            </a:r>
            <a:r>
              <a:rPr lang="zh-CN" altLang="en-US" dirty="0">
                <a:cs typeface="+mn-ea"/>
                <a:sym typeface="+mn-lt"/>
              </a:rPr>
              <a:t>所有模块</a:t>
            </a:r>
            <a:r>
              <a:rPr lang="en-US" altLang="zh-CN" dirty="0">
                <a:cs typeface="+mn-ea"/>
                <a:sym typeface="+mn-lt"/>
              </a:rPr>
              <a:t>—&gt;</a:t>
            </a:r>
            <a:r>
              <a:rPr lang="zh-CN" altLang="en-US" dirty="0">
                <a:solidFill>
                  <a:srgbClr val="0054E3"/>
                </a:solidFill>
                <a:cs typeface="+mn-ea"/>
                <a:sym typeface="+mn-lt"/>
              </a:rPr>
              <a:t>跨模块调用</a:t>
            </a:r>
            <a:endParaRPr lang="en-US" altLang="zh-CN" dirty="0">
              <a:solidFill>
                <a:srgbClr val="0054E3"/>
              </a:solidFill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双击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MessageBoxA</a:t>
            </a:r>
            <a:r>
              <a:rPr lang="zh-CN" altLang="en-US" dirty="0">
                <a:cs typeface="+mn-ea"/>
                <a:sym typeface="+mn-lt"/>
              </a:rPr>
              <a:t>即可来到调用它的地址处（</a:t>
            </a:r>
            <a:r>
              <a:rPr lang="en-US" altLang="zh-CN" dirty="0">
                <a:cs typeface="+mn-ea"/>
                <a:sym typeface="+mn-lt"/>
              </a:rPr>
              <a:t>0x004015F5</a:t>
            </a:r>
            <a:r>
              <a:rPr lang="zh-CN" altLang="en-US" dirty="0">
                <a:cs typeface="+mn-ea"/>
                <a:sym typeface="+mn-lt"/>
              </a:rPr>
              <a:t>），即可确定关键函数位置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API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引用法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04E288-C170-40B2-985C-84A26616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3212976"/>
            <a:ext cx="7040788" cy="16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0107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</a:t>
            </a:r>
            <a:r>
              <a:rPr lang="zh-CN" altLang="en-US" dirty="0">
                <a:cs typeface="+mn-ea"/>
                <a:sym typeface="+mn-lt"/>
              </a:rPr>
              <a:t>“长驱直入”法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2. </a:t>
            </a:r>
            <a:r>
              <a:rPr lang="zh-CN" altLang="en-US" dirty="0">
                <a:cs typeface="+mn-ea"/>
                <a:sym typeface="+mn-lt"/>
              </a:rPr>
              <a:t>字符串查找法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3. API</a:t>
            </a:r>
            <a:r>
              <a:rPr lang="zh-CN" altLang="en-US" dirty="0">
                <a:cs typeface="+mn-ea"/>
                <a:sym typeface="+mn-lt"/>
              </a:rPr>
              <a:t>引用法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4. API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断点法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</a:t>
            </a:r>
          </a:p>
        </p:txBody>
      </p:sp>
    </p:spTree>
    <p:extLst>
      <p:ext uri="{BB962C8B-B14F-4D97-AF65-F5344CB8AC3E}">
        <p14:creationId xmlns:p14="http://schemas.microsoft.com/office/powerpoint/2010/main" val="40768761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066212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基于 </a:t>
            </a:r>
            <a:r>
              <a:rPr lang="en-US" altLang="zh-CN" dirty="0" err="1">
                <a:cs typeface="+mn-ea"/>
                <a:sym typeface="+mn-lt"/>
              </a:rPr>
              <a:t>CodeBlocks</a:t>
            </a:r>
            <a:r>
              <a:rPr lang="en-US" altLang="zh-CN" dirty="0">
                <a:cs typeface="+mn-ea"/>
                <a:sym typeface="+mn-lt"/>
              </a:rPr>
              <a:t> 20.03 (32 bit – debug) </a:t>
            </a:r>
            <a:r>
              <a:rPr lang="zh-CN" altLang="en-US" dirty="0">
                <a:cs typeface="+mn-ea"/>
                <a:sym typeface="+mn-lt"/>
              </a:rPr>
              <a:t>编译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2294948"/>
            <a:ext cx="9906000" cy="18933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 &lt;windows.h&gt;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solidFill>
                  <a:srgbClr val="8000FF"/>
                </a:solidFill>
                <a:cs typeface="+mn-ea"/>
                <a:sym typeface="+mn-lt"/>
              </a:rPr>
              <a:t>i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nt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main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() {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MessageBox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NULL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"Welcome to the world of reverse!"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"Hi </a:t>
            </a:r>
            <a:r>
              <a:rPr lang="en-US" altLang="zh-CN" sz="1600" b="1" dirty="0">
                <a:solidFill>
                  <a:srgbClr val="808080"/>
                </a:solidFill>
                <a:cs typeface="+mn-ea"/>
                <a:sym typeface="+mn-lt"/>
              </a:rPr>
              <a:t>BYR ^_^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MB_OK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solidFill>
                  <a:srgbClr val="000000"/>
                </a:solidFill>
                <a:cs typeface="+mn-ea"/>
                <a:sym typeface="+mn-lt"/>
              </a:rPr>
              <a:t>   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return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}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D71C817-4321-4206-BBB8-2046DC71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3" y="4501518"/>
            <a:ext cx="6192688" cy="20642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4D74F8-686D-4C0D-9CF4-1AD099F0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60" y="4564457"/>
            <a:ext cx="3000397" cy="193835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711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72984"/>
            <a:ext cx="9347047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通过在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上设置断点来确定关键函数位置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X32dbg</a:t>
            </a:r>
            <a:r>
              <a:rPr lang="zh-CN" altLang="en-US" dirty="0">
                <a:cs typeface="+mn-ea"/>
                <a:sym typeface="+mn-lt"/>
              </a:rPr>
              <a:t>加载目标程序，鼠标右键菜单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搜索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当前模块</a:t>
            </a:r>
            <a:r>
              <a:rPr lang="en-US" altLang="zh-CN" dirty="0">
                <a:cs typeface="+mn-ea"/>
                <a:sym typeface="+mn-lt"/>
              </a:rPr>
              <a:t>—&gt;</a:t>
            </a:r>
            <a:r>
              <a:rPr lang="zh-CN" altLang="en-US" dirty="0">
                <a:cs typeface="+mn-ea"/>
                <a:sym typeface="+mn-lt"/>
              </a:rPr>
              <a:t>名称                  （请尝试“</a:t>
            </a:r>
            <a:r>
              <a:rPr lang="en-US" altLang="zh-CN" dirty="0">
                <a:cs typeface="+mn-ea"/>
                <a:sym typeface="+mn-lt"/>
              </a:rPr>
              <a:t>ctrl + n</a:t>
            </a:r>
            <a:r>
              <a:rPr lang="zh-CN" altLang="en-US" dirty="0">
                <a:cs typeface="+mn-ea"/>
                <a:sym typeface="+mn-lt"/>
              </a:rPr>
              <a:t>”快捷键）</a:t>
            </a:r>
            <a:endParaRPr lang="en-US" altLang="zh-CN" dirty="0">
              <a:cs typeface="+mn-ea"/>
              <a:sym typeface="+mn-lt"/>
            </a:endParaRPr>
          </a:p>
          <a:p>
            <a:pPr marL="457200" lvl="1" indent="0">
              <a:buNone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API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断点法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68275-07F9-95B8-A874-8B63B865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3074224"/>
            <a:ext cx="808043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9589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72984"/>
            <a:ext cx="9347047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通过在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上设置断点来确定关键函数位置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X32dbg</a:t>
            </a:r>
            <a:r>
              <a:rPr lang="zh-CN" altLang="en-US" dirty="0">
                <a:cs typeface="+mn-ea"/>
                <a:sym typeface="+mn-lt"/>
              </a:rPr>
              <a:t>加载目标程序，鼠标右键菜单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搜索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当前模块</a:t>
            </a:r>
            <a:r>
              <a:rPr lang="en-US" altLang="zh-CN" dirty="0">
                <a:cs typeface="+mn-ea"/>
                <a:sym typeface="+mn-lt"/>
              </a:rPr>
              <a:t>—&gt;</a:t>
            </a:r>
            <a:r>
              <a:rPr lang="zh-CN" altLang="en-US" dirty="0">
                <a:cs typeface="+mn-ea"/>
                <a:sym typeface="+mn-lt"/>
              </a:rPr>
              <a:t>名称                  （请尝试“</a:t>
            </a:r>
            <a:r>
              <a:rPr lang="en-US" altLang="zh-CN" dirty="0">
                <a:cs typeface="+mn-ea"/>
                <a:sym typeface="+mn-lt"/>
              </a:rPr>
              <a:t>ctrl + n</a:t>
            </a:r>
            <a:r>
              <a:rPr lang="zh-CN" altLang="en-US" dirty="0">
                <a:cs typeface="+mn-ea"/>
                <a:sym typeface="+mn-lt"/>
              </a:rPr>
              <a:t>”快捷键）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F9 </a:t>
            </a:r>
            <a:r>
              <a:rPr lang="zh-CN" altLang="en-US" dirty="0">
                <a:cs typeface="+mn-ea"/>
                <a:sym typeface="+mn-lt"/>
              </a:rPr>
              <a:t>运行程序，便会在关键函数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断点处停下来</a:t>
            </a:r>
          </a:p>
          <a:p>
            <a:pPr marL="457200" lvl="1" indent="0">
              <a:buNone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API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断点法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1D05BB1-9105-4D08-ACAB-E26D3EC508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249" y="5060409"/>
            <a:ext cx="4154941" cy="17728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36E9D4A-EE2D-4438-A1A0-16841F5AD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9617" y="3502668"/>
            <a:ext cx="7006766" cy="1446295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B243A30-DBD3-40CD-ADEE-228E636B48B8}"/>
              </a:ext>
            </a:extLst>
          </p:cNvPr>
          <p:cNvCxnSpPr>
            <a:cxnSpLocks/>
          </p:cNvCxnSpPr>
          <p:nvPr/>
        </p:nvCxnSpPr>
        <p:spPr>
          <a:xfrm flipH="1">
            <a:off x="1136576" y="4546663"/>
            <a:ext cx="1296143" cy="957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04AA1991-FA62-4A04-ACCE-E1BC7B4419C5}"/>
              </a:ext>
            </a:extLst>
          </p:cNvPr>
          <p:cNvSpPr txBox="1"/>
          <p:nvPr/>
        </p:nvSpPr>
        <p:spPr>
          <a:xfrm>
            <a:off x="920552" y="6000766"/>
            <a:ext cx="338915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0054E3"/>
                </a:solidFill>
                <a:cs typeface="+mn-ea"/>
                <a:sym typeface="+mn-lt"/>
              </a:rPr>
              <a:t>MessageBoxA</a:t>
            </a:r>
            <a:r>
              <a:rPr lang="en-US" altLang="zh-CN" dirty="0">
                <a:solidFill>
                  <a:srgbClr val="0054E3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0054E3"/>
                </a:solidFill>
                <a:cs typeface="+mn-ea"/>
                <a:sym typeface="+mn-lt"/>
              </a:rPr>
              <a:t>的函数入口地址</a:t>
            </a:r>
            <a:endParaRPr lang="en-US" altLang="zh-CN" dirty="0">
              <a:solidFill>
                <a:srgbClr val="0054E3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rgbClr val="0054E3"/>
                </a:solidFill>
                <a:cs typeface="+mn-ea"/>
                <a:sym typeface="+mn-lt"/>
              </a:rPr>
              <a:t>（</a:t>
            </a:r>
            <a:r>
              <a:rPr lang="zh-CN" altLang="en-US" dirty="0">
                <a:solidFill>
                  <a:srgbClr val="0054E3"/>
                </a:solidFill>
                <a:highlight>
                  <a:srgbClr val="FFFF00"/>
                </a:highlight>
                <a:cs typeface="+mn-ea"/>
                <a:sym typeface="+mn-lt"/>
              </a:rPr>
              <a:t>重启后会不一样</a:t>
            </a:r>
            <a:r>
              <a:rPr lang="zh-CN" altLang="en-US" dirty="0">
                <a:solidFill>
                  <a:srgbClr val="0054E3"/>
                </a:solidFill>
                <a:cs typeface="+mn-ea"/>
                <a:sym typeface="+mn-lt"/>
              </a:rPr>
              <a:t>）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677E11-8ED2-2098-35E9-C8A385F61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736" y="4546663"/>
            <a:ext cx="3102994" cy="23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160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72984"/>
            <a:ext cx="9347047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通过在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上设置断点来确定关键函数位置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X32dbg</a:t>
            </a:r>
            <a:r>
              <a:rPr lang="zh-CN" altLang="en-US" dirty="0">
                <a:cs typeface="+mn-ea"/>
                <a:sym typeface="+mn-lt"/>
              </a:rPr>
              <a:t>加载目标程序，鼠标右键菜单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搜索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当前模块</a:t>
            </a:r>
            <a:r>
              <a:rPr lang="en-US" altLang="zh-CN" dirty="0">
                <a:cs typeface="+mn-ea"/>
                <a:sym typeface="+mn-lt"/>
              </a:rPr>
              <a:t>—&gt;</a:t>
            </a:r>
            <a:r>
              <a:rPr lang="zh-CN" altLang="en-US" dirty="0">
                <a:cs typeface="+mn-ea"/>
                <a:sym typeface="+mn-lt"/>
              </a:rPr>
              <a:t>名称                  （请尝试“</a:t>
            </a:r>
            <a:r>
              <a:rPr lang="en-US" altLang="zh-CN" dirty="0">
                <a:cs typeface="+mn-ea"/>
                <a:sym typeface="+mn-lt"/>
              </a:rPr>
              <a:t>ctrl + n</a:t>
            </a:r>
            <a:r>
              <a:rPr lang="zh-CN" altLang="en-US" dirty="0">
                <a:cs typeface="+mn-ea"/>
                <a:sym typeface="+mn-lt"/>
              </a:rPr>
              <a:t>”快捷键）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F9 </a:t>
            </a:r>
            <a:r>
              <a:rPr lang="zh-CN" altLang="en-US" dirty="0">
                <a:cs typeface="+mn-ea"/>
                <a:sym typeface="+mn-lt"/>
              </a:rPr>
              <a:t>运行程序，便会在关键函数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断点处停下来</a:t>
            </a:r>
          </a:p>
          <a:p>
            <a:pPr marL="457200" lvl="1" indent="0">
              <a:buNone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）快速定位关键函数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API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断点法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7DD7DA-A8BB-232B-F079-4A47BF26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72" y="3496390"/>
            <a:ext cx="8782501" cy="32640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998D85-284C-89AE-7671-F4B76D730BBD}"/>
              </a:ext>
            </a:extLst>
          </p:cNvPr>
          <p:cNvSpPr/>
          <p:nvPr/>
        </p:nvSpPr>
        <p:spPr>
          <a:xfrm>
            <a:off x="1712640" y="4365104"/>
            <a:ext cx="6480720" cy="14401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0517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HelloWorld</a:t>
            </a:r>
            <a:r>
              <a:rPr lang="zh-CN" altLang="en-US" dirty="0">
                <a:cs typeface="+mn-ea"/>
                <a:sym typeface="+mn-lt"/>
              </a:rPr>
              <a:t>程序逆向分析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快速定位关键函数</a:t>
            </a: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三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逆向“牛刀小试”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974442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以</a:t>
            </a:r>
            <a:r>
              <a:rPr lang="en-US" altLang="zh-CN" dirty="0">
                <a:cs typeface="+mn-ea"/>
                <a:sym typeface="+mn-lt"/>
              </a:rPr>
              <a:t>firstRe.exe</a:t>
            </a:r>
            <a:r>
              <a:rPr lang="zh-CN" altLang="en-US" dirty="0">
                <a:cs typeface="+mn-ea"/>
                <a:sym typeface="+mn-lt"/>
              </a:rPr>
              <a:t>作为本章的练习题目，更好的练习如何定位关键函数代码段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</a:t>
            </a:r>
          </a:p>
        </p:txBody>
      </p:sp>
    </p:spTree>
    <p:extLst>
      <p:ext uri="{BB962C8B-B14F-4D97-AF65-F5344CB8AC3E}">
        <p14:creationId xmlns:p14="http://schemas.microsoft.com/office/powerpoint/2010/main" val="327970583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定位关键函数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2. </a:t>
            </a:r>
            <a:r>
              <a:rPr lang="zh-CN" altLang="en-US" dirty="0">
                <a:cs typeface="+mn-ea"/>
                <a:sym typeface="+mn-lt"/>
              </a:rPr>
              <a:t>程序逻辑分析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</a:t>
            </a:r>
          </a:p>
        </p:txBody>
      </p:sp>
    </p:spTree>
    <p:extLst>
      <p:ext uri="{BB962C8B-B14F-4D97-AF65-F5344CB8AC3E}">
        <p14:creationId xmlns:p14="http://schemas.microsoft.com/office/powerpoint/2010/main" val="162528017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E8C218F-C8B6-4E0B-90C7-3E62355C7D40}"/>
              </a:ext>
            </a:extLst>
          </p:cNvPr>
          <p:cNvSpPr/>
          <p:nvPr/>
        </p:nvSpPr>
        <p:spPr>
          <a:xfrm>
            <a:off x="848544" y="3489925"/>
            <a:ext cx="4896544" cy="4429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7C72DD-8666-4382-982D-791971330EF5}"/>
              </a:ext>
            </a:extLst>
          </p:cNvPr>
          <p:cNvSpPr/>
          <p:nvPr/>
        </p:nvSpPr>
        <p:spPr>
          <a:xfrm>
            <a:off x="848544" y="3955159"/>
            <a:ext cx="6912768" cy="4729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48544" y="2886285"/>
            <a:ext cx="6984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cs typeface="+mn-ea"/>
                <a:sym typeface="+mn-lt"/>
              </a:rPr>
              <a:t>&gt; .\_firstRe.exe</a:t>
            </a:r>
            <a:endParaRPr lang="zh-CN" altLang="en-US" sz="3200" dirty="0">
              <a:cs typeface="+mn-ea"/>
              <a:sym typeface="+mn-lt"/>
            </a:endParaRPr>
          </a:p>
          <a:p>
            <a:r>
              <a:rPr lang="en-US" sz="3200" dirty="0">
                <a:cs typeface="+mn-ea"/>
                <a:sym typeface="+mn-lt"/>
              </a:rPr>
              <a:t>Please give me your input: </a:t>
            </a:r>
            <a:r>
              <a:rPr lang="en-US" sz="3200" b="1" dirty="0">
                <a:highlight>
                  <a:srgbClr val="FFFF00"/>
                </a:highlight>
                <a:cs typeface="+mn-ea"/>
                <a:sym typeface="+mn-lt"/>
              </a:rPr>
              <a:t>BYR ^_^</a:t>
            </a:r>
            <a:endParaRPr lang="zh-CN" altLang="en-US" sz="3200" b="1" dirty="0">
              <a:highlight>
                <a:srgbClr val="FFFF00"/>
              </a:highlight>
              <a:cs typeface="+mn-ea"/>
              <a:sym typeface="+mn-lt"/>
            </a:endParaRPr>
          </a:p>
          <a:p>
            <a:r>
              <a:rPr lang="en-US" sz="3200" dirty="0">
                <a:cs typeface="+mn-ea"/>
                <a:sym typeface="+mn-lt"/>
              </a:rPr>
              <a:t>Sorry! You might need to try it again!!!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运行程序，会让我们输入一串字符串，然后会提示我们输入错误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定位关键函数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7BDF52-2A10-41FE-AF37-B9A3B1E0A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1" b="8441"/>
          <a:stretch/>
        </p:blipFill>
        <p:spPr>
          <a:xfrm>
            <a:off x="848544" y="4869160"/>
            <a:ext cx="3793815" cy="117871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69E20B6-DCF3-46CC-B83E-FD3860C8B570}"/>
              </a:ext>
            </a:extLst>
          </p:cNvPr>
          <p:cNvGrpSpPr/>
          <p:nvPr/>
        </p:nvGrpSpPr>
        <p:grpSpPr>
          <a:xfrm>
            <a:off x="5462817" y="4530728"/>
            <a:ext cx="1569660" cy="2210640"/>
            <a:chOff x="5462817" y="4486075"/>
            <a:chExt cx="1569660" cy="2210640"/>
          </a:xfrm>
        </p:grpSpPr>
        <p:pic>
          <p:nvPicPr>
            <p:cNvPr id="1030" name="Picture 6" descr="Smiling Boy Showing His Empty Pockets, Poor, Broke Young Man. Cartoon  Character Design. Flat Vector Illustration Stock Vector - Illustration of  people, cash: 179366945">
              <a:extLst>
                <a:ext uri="{FF2B5EF4-FFF2-40B4-BE49-F238E27FC236}">
                  <a16:creationId xmlns:a16="http://schemas.microsoft.com/office/drawing/2014/main" id="{2CC60FE7-3BA1-464D-AB1C-D4F27312D9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11151" r="23750" b="8001"/>
            <a:stretch/>
          </p:blipFill>
          <p:spPr bwMode="auto">
            <a:xfrm>
              <a:off x="5601072" y="4486075"/>
              <a:ext cx="1152128" cy="177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91911CD-796A-4C99-B11B-B39DC5C12671}"/>
                </a:ext>
              </a:extLst>
            </p:cNvPr>
            <p:cNvSpPr txBox="1"/>
            <p:nvPr/>
          </p:nvSpPr>
          <p:spPr>
            <a:xfrm>
              <a:off x="5462817" y="63273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</a:rPr>
                <a:t>一定是坏事？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7A9816-1670-43A0-B101-849E393D3FBD}"/>
              </a:ext>
            </a:extLst>
          </p:cNvPr>
          <p:cNvGrpSpPr/>
          <p:nvPr/>
        </p:nvGrpSpPr>
        <p:grpSpPr>
          <a:xfrm>
            <a:off x="7617296" y="3671115"/>
            <a:ext cx="1625152" cy="2486931"/>
            <a:chOff x="7768469" y="4234379"/>
            <a:chExt cx="1625152" cy="2486931"/>
          </a:xfrm>
        </p:grpSpPr>
        <p:pic>
          <p:nvPicPr>
            <p:cNvPr id="1026" name="Picture 2" descr="Happy Boy Jump For Joy Cartoon Character Flat Vector Illustration Isolated On White Background Stock Illustration - Download Image Now - iStock">
              <a:extLst>
                <a:ext uri="{FF2B5EF4-FFF2-40B4-BE49-F238E27FC236}">
                  <a16:creationId xmlns:a16="http://schemas.microsoft.com/office/drawing/2014/main" id="{7074F68D-1362-4F07-A811-047334FAC7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8" r="16123"/>
            <a:stretch/>
          </p:blipFill>
          <p:spPr bwMode="auto">
            <a:xfrm>
              <a:off x="7953461" y="4234379"/>
              <a:ext cx="1440160" cy="2277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1100EDB-D606-4D9A-9469-9063DC571D8D}"/>
                </a:ext>
              </a:extLst>
            </p:cNvPr>
            <p:cNvSpPr txBox="1"/>
            <p:nvPr/>
          </p:nvSpPr>
          <p:spPr>
            <a:xfrm>
              <a:off x="7768469" y="635197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0000"/>
                  </a:solidFill>
                </a:rPr>
                <a:t>也许有好事！</a:t>
              </a:r>
            </a:p>
          </p:txBody>
        </p:sp>
      </p:grp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3C44605F-CD06-48C6-9B75-6A685A3D3679}"/>
              </a:ext>
            </a:extLst>
          </p:cNvPr>
          <p:cNvSpPr/>
          <p:nvPr/>
        </p:nvSpPr>
        <p:spPr>
          <a:xfrm>
            <a:off x="5313041" y="2285168"/>
            <a:ext cx="3096344" cy="612648"/>
          </a:xfrm>
          <a:prstGeom prst="wedgeRoundRectCallout">
            <a:avLst>
              <a:gd name="adj1" fmla="val 34323"/>
              <a:gd name="adj2" fmla="val 7991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这些字符串是“线索”</a:t>
            </a:r>
          </a:p>
        </p:txBody>
      </p:sp>
    </p:spTree>
    <p:extLst>
      <p:ext uri="{BB962C8B-B14F-4D97-AF65-F5344CB8AC3E}">
        <p14:creationId xmlns:p14="http://schemas.microsoft.com/office/powerpoint/2010/main" val="2422951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通过字符串查找法来确定关键函数代码段，按快捷键“</a:t>
            </a:r>
            <a:r>
              <a:rPr lang="en-US" altLang="zh-CN" dirty="0">
                <a:cs typeface="+mn-ea"/>
                <a:sym typeface="+mn-lt"/>
              </a:rPr>
              <a:t>Shift + F12</a:t>
            </a:r>
            <a:r>
              <a:rPr lang="zh-CN" altLang="en-US" dirty="0">
                <a:cs typeface="+mn-ea"/>
                <a:sym typeface="+mn-lt"/>
              </a:rPr>
              <a:t>”搜索字符串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定位关键函数</a:t>
            </a:r>
          </a:p>
        </p:txBody>
      </p:sp>
      <p:pic>
        <p:nvPicPr>
          <p:cNvPr id="6" name="图片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3" b="6443"/>
          <a:stretch/>
        </p:blipFill>
        <p:spPr>
          <a:xfrm>
            <a:off x="992560" y="2852936"/>
            <a:ext cx="763284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063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416" y="1844824"/>
            <a:ext cx="4608512" cy="4320480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可以看到跟程序功能有关的字符串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选中“</a:t>
            </a:r>
            <a:r>
              <a:rPr lang="en-US" altLang="zh-CN" dirty="0">
                <a:cs typeface="+mn-ea"/>
                <a:sym typeface="+mn-lt"/>
              </a:rPr>
              <a:t>Please give me your input:</a:t>
            </a:r>
            <a:r>
              <a:rPr lang="zh-CN" altLang="en-US" dirty="0">
                <a:cs typeface="+mn-ea"/>
                <a:sym typeface="+mn-lt"/>
              </a:rPr>
              <a:t>”并双击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来到该字符串的汇编代码窗口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按快捷键“</a:t>
            </a:r>
            <a:r>
              <a:rPr lang="en-US" altLang="zh-CN" dirty="0">
                <a:cs typeface="+mn-ea"/>
                <a:sym typeface="+mn-lt"/>
              </a:rPr>
              <a:t>x</a:t>
            </a:r>
            <a:r>
              <a:rPr lang="zh-CN" altLang="en-US" dirty="0">
                <a:cs typeface="+mn-ea"/>
                <a:sym typeface="+mn-lt"/>
              </a:rPr>
              <a:t>”查看其交叉引用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定位关键函数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0B95DD-E0ED-4F9B-AF47-382D2F93D58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" r="7459"/>
          <a:stretch/>
        </p:blipFill>
        <p:spPr>
          <a:xfrm>
            <a:off x="4880992" y="1864400"/>
            <a:ext cx="5025008" cy="45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99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交叉引用跳转到函数 </a:t>
            </a:r>
            <a:r>
              <a:rPr lang="en-US" altLang="zh-CN" dirty="0">
                <a:cs typeface="+mn-ea"/>
                <a:sym typeface="+mn-lt"/>
              </a:rPr>
              <a:t>sub_401040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定位关键函数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36820F-4AD2-46E7-B899-3C7EFCE5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44" y="2348879"/>
            <a:ext cx="7377756" cy="424847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10131C23-4E3F-4D28-9224-995A0CBD677F}"/>
              </a:ext>
            </a:extLst>
          </p:cNvPr>
          <p:cNvGrpSpPr/>
          <p:nvPr/>
        </p:nvGrpSpPr>
        <p:grpSpPr>
          <a:xfrm>
            <a:off x="56456" y="2600907"/>
            <a:ext cx="4824536" cy="3744417"/>
            <a:chOff x="56456" y="2600907"/>
            <a:chExt cx="4824536" cy="374441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63614E7-ECBC-4FBB-B2D6-947FD6DEE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56" y="2600907"/>
              <a:ext cx="2181465" cy="3744417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B2ECAC3-EF1F-458F-A905-FFB84C823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568" y="3284984"/>
              <a:ext cx="3816424" cy="12961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812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 HelloWorld</a:t>
            </a:r>
            <a:r>
              <a:rPr lang="zh-CN" altLang="en-US" dirty="0">
                <a:cs typeface="+mn-ea"/>
                <a:sym typeface="+mn-lt"/>
              </a:rPr>
              <a:t>程序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2. IDA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载入分析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3. </a:t>
            </a:r>
            <a:r>
              <a:rPr lang="zh-CN" altLang="en-US" dirty="0">
                <a:cs typeface="+mn-ea"/>
                <a:sym typeface="+mn-lt"/>
              </a:rPr>
              <a:t>动态调试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</a:t>
            </a:r>
          </a:p>
        </p:txBody>
      </p:sp>
    </p:spTree>
    <p:extLst>
      <p:ext uri="{BB962C8B-B14F-4D97-AF65-F5344CB8AC3E}">
        <p14:creationId xmlns:p14="http://schemas.microsoft.com/office/powerpoint/2010/main" val="43701778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138220" cy="576064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cs typeface="+mn-ea"/>
                <a:sym typeface="+mn-lt"/>
              </a:rPr>
              <a:t>按快捷键“</a:t>
            </a:r>
            <a:r>
              <a:rPr lang="en-US" altLang="zh-CN" dirty="0">
                <a:cs typeface="+mn-ea"/>
                <a:sym typeface="+mn-lt"/>
              </a:rPr>
              <a:t>F5</a:t>
            </a:r>
            <a:r>
              <a:rPr lang="zh-CN" altLang="en-US" dirty="0">
                <a:cs typeface="+mn-ea"/>
                <a:sym typeface="+mn-lt"/>
              </a:rPr>
              <a:t>”查看其伪代码，定位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关键函数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定位关键函数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6F772D-52BF-476A-8F0D-A8DA35CD8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2240038"/>
            <a:ext cx="7200953" cy="320518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F7DBDED-8AE5-495A-8B9C-91CE47ED39EC}"/>
              </a:ext>
            </a:extLst>
          </p:cNvPr>
          <p:cNvSpPr/>
          <p:nvPr/>
        </p:nvSpPr>
        <p:spPr>
          <a:xfrm>
            <a:off x="1928664" y="3983170"/>
            <a:ext cx="6480720" cy="432048"/>
          </a:xfrm>
          <a:prstGeom prst="rect">
            <a:avLst/>
          </a:prstGeom>
          <a:solidFill>
            <a:srgbClr val="F79646">
              <a:alpha val="20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8B7E1AD-324F-443E-BC83-585FF46B8DAD}"/>
              </a:ext>
            </a:extLst>
          </p:cNvPr>
          <p:cNvCxnSpPr>
            <a:cxnSpLocks/>
          </p:cNvCxnSpPr>
          <p:nvPr/>
        </p:nvCxnSpPr>
        <p:spPr>
          <a:xfrm flipH="1">
            <a:off x="3944888" y="2132856"/>
            <a:ext cx="4176464" cy="19223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50" name="Picture 2" descr="The Deep Why – The Age of Thrivability">
            <a:extLst>
              <a:ext uri="{FF2B5EF4-FFF2-40B4-BE49-F238E27FC236}">
                <a16:creationId xmlns:a16="http://schemas.microsoft.com/office/drawing/2014/main" id="{78ADE9DB-3EC2-4E9B-A685-1F943ECD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99" y="5374084"/>
            <a:ext cx="3260601" cy="1393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1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 </a:t>
            </a:r>
            <a:r>
              <a:rPr lang="zh-CN" altLang="en-US" dirty="0">
                <a:cs typeface="+mn-ea"/>
                <a:sym typeface="+mn-lt"/>
              </a:rPr>
              <a:t>定位关键函数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程序逻辑分析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271EC0-C627-4312-B9FC-E13D6958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218" y="3140968"/>
            <a:ext cx="7196190" cy="33242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A009E8-0E95-40CD-95A6-D4DED33F92E9}"/>
              </a:ext>
            </a:extLst>
          </p:cNvPr>
          <p:cNvSpPr/>
          <p:nvPr/>
        </p:nvSpPr>
        <p:spPr>
          <a:xfrm>
            <a:off x="2074985" y="4221088"/>
            <a:ext cx="1296144" cy="21602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C7134DE-CBED-49A0-AB52-26C3307436CC}"/>
              </a:ext>
            </a:extLst>
          </p:cNvPr>
          <p:cNvSpPr/>
          <p:nvPr/>
        </p:nvSpPr>
        <p:spPr>
          <a:xfrm>
            <a:off x="2074985" y="4649884"/>
            <a:ext cx="1944216" cy="21602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E5117C-2D4F-4189-AC88-AC39AF5ADBD9}"/>
              </a:ext>
            </a:extLst>
          </p:cNvPr>
          <p:cNvSpPr/>
          <p:nvPr/>
        </p:nvSpPr>
        <p:spPr>
          <a:xfrm>
            <a:off x="2579041" y="4862656"/>
            <a:ext cx="1440160" cy="21602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07600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4552" y="1628800"/>
            <a:ext cx="4803626" cy="511256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sub_401780()</a:t>
            </a:r>
            <a:r>
              <a:rPr lang="en-US" altLang="zh-CN" dirty="0">
                <a:cs typeface="+mn-ea"/>
                <a:sym typeface="+mn-lt"/>
              </a:rPr>
              <a:t>  </a:t>
            </a:r>
            <a:r>
              <a:rPr lang="zh-CN" altLang="en-US" dirty="0">
                <a:cs typeface="+mn-ea"/>
                <a:sym typeface="+mn-lt"/>
              </a:rPr>
              <a:t>在干嘛？</a:t>
            </a:r>
            <a:endParaRPr lang="en-US" altLang="zh-CN" dirty="0"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altLang="zh-CN" dirty="0">
              <a:cs typeface="+mn-ea"/>
              <a:sym typeface="+mn-lt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>
                <a:cs typeface="+mn-ea"/>
                <a:sym typeface="+mn-lt"/>
              </a:rPr>
              <a:t>有两个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局部整型变量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err="1">
                <a:cs typeface="+mn-ea"/>
                <a:sym typeface="+mn-lt"/>
              </a:rPr>
              <a:t>i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和 </a:t>
            </a:r>
            <a:r>
              <a:rPr lang="en-US" altLang="zh-CN" dirty="0">
                <a:cs typeface="+mn-ea"/>
                <a:sym typeface="+mn-lt"/>
              </a:rPr>
              <a:t>result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>
                <a:cs typeface="+mn-ea"/>
                <a:sym typeface="+mn-lt"/>
              </a:rPr>
              <a:t>再对</a:t>
            </a:r>
            <a:r>
              <a:rPr lang="en-US" altLang="zh-CN" dirty="0">
                <a:cs typeface="+mn-ea"/>
                <a:sym typeface="+mn-lt"/>
              </a:rPr>
              <a:t>result</a:t>
            </a:r>
            <a:r>
              <a:rPr lang="zh-CN" altLang="en-US" dirty="0">
                <a:cs typeface="+mn-ea"/>
                <a:sym typeface="+mn-lt"/>
              </a:rPr>
              <a:t>进行判断后，执行了一个无任何操作的</a:t>
            </a:r>
            <a:r>
              <a:rPr lang="en-US" altLang="zh-CN" dirty="0">
                <a:cs typeface="+mn-ea"/>
                <a:sym typeface="+mn-lt"/>
              </a:rPr>
              <a:t>for</a:t>
            </a:r>
            <a:r>
              <a:rPr lang="zh-CN" altLang="en-US" dirty="0">
                <a:cs typeface="+mn-ea"/>
                <a:sym typeface="+mn-lt"/>
              </a:rPr>
              <a:t>循环；</a:t>
            </a:r>
            <a:r>
              <a:rPr lang="en-US" altLang="zh-CN" dirty="0">
                <a:cs typeface="+mn-ea"/>
                <a:sym typeface="+mn-lt"/>
              </a:rPr>
              <a:t>4027F0</a:t>
            </a:r>
            <a:r>
              <a:rPr lang="zh-CN" altLang="en-US" dirty="0">
                <a:cs typeface="+mn-ea"/>
                <a:sym typeface="+mn-lt"/>
              </a:rPr>
              <a:t>处的数组并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未被外部引用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>
                <a:cs typeface="+mn-ea"/>
                <a:sym typeface="+mn-lt"/>
              </a:rPr>
              <a:t>函数有返回值，提示是 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r>
              <a:rPr lang="zh-CN" altLang="en-US" dirty="0">
                <a:cs typeface="+mn-ea"/>
                <a:sym typeface="+mn-lt"/>
              </a:rPr>
              <a:t>；但</a:t>
            </a:r>
            <a:r>
              <a:rPr lang="en-US" altLang="zh-CN" dirty="0">
                <a:cs typeface="+mn-ea"/>
                <a:sym typeface="+mn-lt"/>
              </a:rPr>
              <a:t>0x004016A2</a:t>
            </a:r>
            <a:r>
              <a:rPr lang="zh-CN" altLang="en-US" dirty="0">
                <a:cs typeface="+mn-ea"/>
                <a:sym typeface="+mn-lt"/>
              </a:rPr>
              <a:t>处，其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值被覆盖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程序逻辑分析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F2908E-1751-45D4-BA9A-8D0F7857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64" y="1595890"/>
            <a:ext cx="4627706" cy="39604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4D1261-E66A-4E78-B8A2-8978621F4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064" y="5761607"/>
            <a:ext cx="4994384" cy="997997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755C89C-8738-4E34-AA23-2FC663612FD8}"/>
              </a:ext>
            </a:extLst>
          </p:cNvPr>
          <p:cNvCxnSpPr>
            <a:cxnSpLocks/>
          </p:cNvCxnSpPr>
          <p:nvPr/>
        </p:nvCxnSpPr>
        <p:spPr>
          <a:xfrm flipV="1">
            <a:off x="4448944" y="2204864"/>
            <a:ext cx="864096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77F6788-5FE0-4DE9-8A37-9E1821BF7DC0}"/>
              </a:ext>
            </a:extLst>
          </p:cNvPr>
          <p:cNvCxnSpPr>
            <a:cxnSpLocks/>
          </p:cNvCxnSpPr>
          <p:nvPr/>
        </p:nvCxnSpPr>
        <p:spPr>
          <a:xfrm flipV="1">
            <a:off x="4664968" y="3605338"/>
            <a:ext cx="1224136" cy="10477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30634F8-C7B2-4157-A74E-7F0B0E29DF92}"/>
              </a:ext>
            </a:extLst>
          </p:cNvPr>
          <p:cNvCxnSpPr>
            <a:cxnSpLocks/>
          </p:cNvCxnSpPr>
          <p:nvPr/>
        </p:nvCxnSpPr>
        <p:spPr>
          <a:xfrm>
            <a:off x="3656856" y="6093296"/>
            <a:ext cx="1224136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05013-617E-4793-B2D7-F9997A59836F}"/>
              </a:ext>
            </a:extLst>
          </p:cNvPr>
          <p:cNvGrpSpPr/>
          <p:nvPr/>
        </p:nvGrpSpPr>
        <p:grpSpPr>
          <a:xfrm>
            <a:off x="6393166" y="3605338"/>
            <a:ext cx="2304250" cy="579746"/>
            <a:chOff x="6393160" y="3605338"/>
            <a:chExt cx="308268" cy="579746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4F7D386E-35FD-41B5-8818-46F7C89B60AE}"/>
                </a:ext>
              </a:extLst>
            </p:cNvPr>
            <p:cNvCxnSpPr>
              <a:cxnSpLocks/>
            </p:cNvCxnSpPr>
            <p:nvPr/>
          </p:nvCxnSpPr>
          <p:spPr>
            <a:xfrm>
              <a:off x="6393160" y="3605338"/>
              <a:ext cx="0" cy="5797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181A2DD-1E8E-4FFB-9C0C-0EF942421E3A}"/>
                </a:ext>
              </a:extLst>
            </p:cNvPr>
            <p:cNvSpPr txBox="1"/>
            <p:nvPr/>
          </p:nvSpPr>
          <p:spPr>
            <a:xfrm>
              <a:off x="6413396" y="3764345"/>
              <a:ext cx="288032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查看交叉引用“</a:t>
              </a:r>
              <a:r>
                <a:rPr lang="en-US" altLang="zh-CN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X</a:t>
              </a:r>
              <a:r>
                <a:rPr lang="zh-CN" altLang="en-US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3903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56792"/>
            <a:ext cx="8915400" cy="3744416"/>
          </a:xfrm>
        </p:spPr>
        <p:txBody>
          <a:bodyPr/>
          <a:lstStyle/>
          <a:p>
            <a:pPr marL="457200" lvl="1" indent="0" algn="just">
              <a:buNone/>
            </a:pP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sub_4015C0</a:t>
            </a:r>
            <a:r>
              <a:rPr lang="en-US" altLang="zh-CN" dirty="0">
                <a:cs typeface="+mn-ea"/>
                <a:sym typeface="+mn-lt"/>
              </a:rPr>
              <a:t>(Str, 50)</a:t>
            </a: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程序一开始会获取用户的输入，当输入超过</a:t>
            </a:r>
            <a:r>
              <a:rPr lang="en-US" altLang="zh-CN" dirty="0">
                <a:cs typeface="+mn-ea"/>
                <a:sym typeface="+mn-lt"/>
              </a:rPr>
              <a:t>50</a:t>
            </a:r>
            <a:r>
              <a:rPr lang="zh-CN" altLang="en-US" dirty="0">
                <a:cs typeface="+mn-ea"/>
                <a:sym typeface="+mn-lt"/>
              </a:rPr>
              <a:t>个字符或者遇到换行（</a:t>
            </a:r>
            <a:r>
              <a:rPr lang="en-US" altLang="zh-CN" dirty="0">
                <a:cs typeface="+mn-ea"/>
                <a:sym typeface="+mn-lt"/>
              </a:rPr>
              <a:t>v1=10</a:t>
            </a:r>
            <a:r>
              <a:rPr lang="zh-CN" altLang="en-US" dirty="0">
                <a:cs typeface="+mn-ea"/>
                <a:sym typeface="+mn-lt"/>
              </a:rPr>
              <a:t>）就停止读取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程序逻辑分析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3683E8-DA49-4A4C-8DCC-0BD8047D8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0" y="3284984"/>
            <a:ext cx="3744416" cy="2981356"/>
          </a:xfrm>
          <a:prstGeom prst="rect">
            <a:avLst/>
          </a:prstGeom>
        </p:spPr>
      </p:pic>
      <p:sp>
        <p:nvSpPr>
          <p:cNvPr id="9" name="内容占位符 3">
            <a:extLst>
              <a:ext uri="{FF2B5EF4-FFF2-40B4-BE49-F238E27FC236}">
                <a16:creationId xmlns:a16="http://schemas.microsoft.com/office/drawing/2014/main" id="{B2C0989B-1776-4148-A878-DAE9FB98CC7B}"/>
              </a:ext>
            </a:extLst>
          </p:cNvPr>
          <p:cNvSpPr txBox="1">
            <a:spLocks/>
          </p:cNvSpPr>
          <p:nvPr/>
        </p:nvSpPr>
        <p:spPr>
          <a:xfrm>
            <a:off x="277560" y="3449320"/>
            <a:ext cx="4968552" cy="2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r>
              <a:rPr lang="en-US" altLang="zh-CN" dirty="0">
                <a:cs typeface="+mn-ea"/>
                <a:sym typeface="+mn-lt"/>
              </a:rPr>
              <a:t>‘\n’</a:t>
            </a:r>
            <a:r>
              <a:rPr lang="zh-CN" altLang="en-US" dirty="0">
                <a:cs typeface="+mn-ea"/>
                <a:sym typeface="+mn-lt"/>
              </a:rPr>
              <a:t>的</a:t>
            </a:r>
            <a:r>
              <a:rPr lang="en-US" altLang="zh-CN" dirty="0">
                <a:cs typeface="+mn-ea"/>
                <a:sym typeface="+mn-lt"/>
              </a:rPr>
              <a:t>ASCII</a:t>
            </a:r>
            <a:r>
              <a:rPr lang="zh-CN" altLang="en-US" dirty="0">
                <a:cs typeface="+mn-ea"/>
                <a:sym typeface="+mn-lt"/>
              </a:rPr>
              <a:t>码值为</a:t>
            </a:r>
            <a:r>
              <a:rPr lang="en-US" altLang="zh-CN" dirty="0">
                <a:cs typeface="+mn-ea"/>
                <a:sym typeface="+mn-lt"/>
              </a:rPr>
              <a:t>10</a:t>
            </a:r>
            <a:r>
              <a:rPr lang="zh-CN" altLang="en-US" dirty="0">
                <a:cs typeface="+mn-ea"/>
                <a:sym typeface="+mn-lt"/>
              </a:rPr>
              <a:t>：用鼠标选中</a:t>
            </a:r>
            <a:r>
              <a:rPr lang="en-US" altLang="zh-CN" dirty="0">
                <a:cs typeface="+mn-ea"/>
                <a:sym typeface="+mn-lt"/>
              </a:rPr>
              <a:t>10</a:t>
            </a:r>
            <a:r>
              <a:rPr lang="zh-CN" altLang="en-US" dirty="0">
                <a:cs typeface="+mn-ea"/>
                <a:sym typeface="+mn-lt"/>
              </a:rPr>
              <a:t>这个数字，然后按快捷键</a:t>
            </a:r>
            <a:r>
              <a:rPr lang="en-US" altLang="zh-CN" dirty="0">
                <a:cs typeface="+mn-ea"/>
                <a:sym typeface="+mn-lt"/>
              </a:rPr>
              <a:t>‘r’</a:t>
            </a:r>
            <a:r>
              <a:rPr lang="zh-CN" altLang="en-US" dirty="0">
                <a:cs typeface="+mn-ea"/>
                <a:sym typeface="+mn-lt"/>
              </a:rPr>
              <a:t>转换为字符</a:t>
            </a:r>
            <a:r>
              <a:rPr lang="en-US" altLang="zh-CN" dirty="0">
                <a:cs typeface="+mn-ea"/>
                <a:sym typeface="+mn-lt"/>
              </a:rPr>
              <a:t>\n</a:t>
            </a: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根据主函数中传入的参数，可知这里 </a:t>
            </a:r>
            <a:r>
              <a:rPr lang="en-US" altLang="zh-CN" dirty="0">
                <a:cs typeface="+mn-ea"/>
                <a:sym typeface="+mn-lt"/>
              </a:rPr>
              <a:t>a1=Str, a2=50</a:t>
            </a:r>
          </a:p>
          <a:p>
            <a:pPr lvl="2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这个函数的功能跟</a:t>
            </a:r>
            <a:r>
              <a:rPr lang="en-US" altLang="zh-CN" dirty="0" err="1">
                <a:solidFill>
                  <a:srgbClr val="FF0000"/>
                </a:solidFill>
                <a:cs typeface="+mn-ea"/>
                <a:sym typeface="+mn-lt"/>
              </a:rPr>
              <a:t>scanf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的区别？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328F799-9ECD-43B1-8966-72C90F0E9D9B}"/>
              </a:ext>
            </a:extLst>
          </p:cNvPr>
          <p:cNvCxnSpPr>
            <a:cxnSpLocks/>
          </p:cNvCxnSpPr>
          <p:nvPr/>
        </p:nvCxnSpPr>
        <p:spPr>
          <a:xfrm>
            <a:off x="4736976" y="2924944"/>
            <a:ext cx="1656184" cy="20882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06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FFA049A-1B97-4AF6-8CC5-ACEF6110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48" y="3140968"/>
            <a:ext cx="3841740" cy="364632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4488" y="1628800"/>
            <a:ext cx="8915400" cy="151216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sub_401608</a:t>
            </a:r>
            <a:r>
              <a:rPr lang="en-US" altLang="zh-CN" dirty="0">
                <a:cs typeface="+mn-ea"/>
                <a:sym typeface="+mn-lt"/>
              </a:rPr>
              <a:t>(Str)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如果想要输出“</a:t>
            </a:r>
            <a:r>
              <a:rPr lang="en-US" altLang="zh-CN" dirty="0">
                <a:cs typeface="+mn-ea"/>
                <a:sym typeface="+mn-lt"/>
              </a:rPr>
              <a:t>Good! The flag is your input!!!</a:t>
            </a:r>
            <a:r>
              <a:rPr lang="zh-CN" altLang="en-US" dirty="0">
                <a:cs typeface="+mn-ea"/>
                <a:sym typeface="+mn-lt"/>
              </a:rPr>
              <a:t>”，我们给定的输入将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需要满足如下两个条件</a:t>
            </a:r>
            <a:r>
              <a:rPr lang="zh-CN" altLang="en-US" dirty="0">
                <a:cs typeface="+mn-ea"/>
                <a:sym typeface="+mn-lt"/>
              </a:rPr>
              <a:t>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程序逻辑分析</a:t>
            </a:r>
          </a:p>
        </p:txBody>
      </p:sp>
      <p:sp>
        <p:nvSpPr>
          <p:cNvPr id="2" name="标注: 弯曲线形 1">
            <a:extLst>
              <a:ext uri="{FF2B5EF4-FFF2-40B4-BE49-F238E27FC236}">
                <a16:creationId xmlns:a16="http://schemas.microsoft.com/office/drawing/2014/main" id="{C40593A3-7F1D-418A-AD51-BE71A9C09120}"/>
              </a:ext>
            </a:extLst>
          </p:cNvPr>
          <p:cNvSpPr/>
          <p:nvPr/>
        </p:nvSpPr>
        <p:spPr>
          <a:xfrm>
            <a:off x="8625408" y="3969060"/>
            <a:ext cx="1119522" cy="576064"/>
          </a:xfrm>
          <a:prstGeom prst="borderCallout2">
            <a:avLst>
              <a:gd name="adj1" fmla="val 35505"/>
              <a:gd name="adj2" fmla="val -4703"/>
              <a:gd name="adj3" fmla="val 39914"/>
              <a:gd name="adj4" fmla="val -79286"/>
              <a:gd name="adj5" fmla="val 62234"/>
              <a:gd name="adj6" fmla="val -988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字符数组指针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AF1715D-7BE1-4589-AE2E-E95AC64D77F7}"/>
              </a:ext>
            </a:extLst>
          </p:cNvPr>
          <p:cNvSpPr txBox="1">
            <a:spLocks/>
          </p:cNvSpPr>
          <p:nvPr/>
        </p:nvSpPr>
        <p:spPr>
          <a:xfrm>
            <a:off x="433046" y="3383078"/>
            <a:ext cx="4896544" cy="31422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zh-CN" altLang="en-US" dirty="0">
                <a:cs typeface="+mn-ea"/>
                <a:sym typeface="+mn-lt"/>
              </a:rPr>
              <a:t>输入字符串长度为 </a:t>
            </a:r>
            <a:r>
              <a:rPr lang="en-US" altLang="zh-CN" dirty="0">
                <a:cs typeface="+mn-ea"/>
                <a:sym typeface="+mn-lt"/>
              </a:rPr>
              <a:t>v2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怎么确定其大小？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marL="971550" lvl="1" indent="-514350" algn="just">
              <a:buFont typeface="+mj-lt"/>
              <a:buAutoNum type="arabicPeriod"/>
            </a:pPr>
            <a:endParaRPr lang="zh-CN" altLang="en-US" dirty="0">
              <a:cs typeface="+mn-ea"/>
              <a:sym typeface="+mn-lt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zh-CN" altLang="en-US" dirty="0">
                <a:cs typeface="+mn-ea"/>
                <a:sym typeface="+mn-lt"/>
              </a:rPr>
              <a:t>将输入的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每个字符的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ASCII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码值加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，再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与数组 </a:t>
            </a:r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::Str 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的字符逐个进行相等判断</a:t>
            </a:r>
            <a:endParaRPr lang="en-US" altLang="zh-CN" dirty="0">
              <a:solidFill>
                <a:srgbClr val="00B05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1512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56792"/>
            <a:ext cx="9210228" cy="5040560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双击 </a:t>
            </a:r>
            <a:r>
              <a:rPr lang="en-US" altLang="zh-CN" dirty="0">
                <a:cs typeface="+mn-ea"/>
                <a:sym typeface="+mn-lt"/>
              </a:rPr>
              <a:t>::Str</a:t>
            </a:r>
            <a:r>
              <a:rPr lang="zh-CN" altLang="en-US" dirty="0">
                <a:cs typeface="+mn-ea"/>
                <a:sym typeface="+mn-lt"/>
              </a:rPr>
              <a:t>，直接跳转到存储该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待比较的字符串的内存</a:t>
            </a:r>
            <a:r>
              <a:rPr lang="zh-CN" altLang="en-US" dirty="0">
                <a:solidFill>
                  <a:srgbClr val="0054E3"/>
                </a:solidFill>
                <a:highlight>
                  <a:srgbClr val="FFFF00"/>
                </a:highlight>
                <a:cs typeface="+mn-ea"/>
                <a:sym typeface="+mn-lt"/>
              </a:rPr>
              <a:t>地址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处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0x403020</a:t>
            </a:r>
            <a:r>
              <a:rPr lang="zh-CN" altLang="en-US" dirty="0">
                <a:cs typeface="+mn-ea"/>
                <a:sym typeface="+mn-lt"/>
              </a:rPr>
              <a:t>，其内容如下</a:t>
            </a:r>
            <a:endParaRPr lang="en-US" altLang="zh-CN" dirty="0"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altLang="zh-CN" dirty="0"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altLang="zh-CN" dirty="0"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altLang="zh-CN" sz="1000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待比较的字符串</a:t>
            </a:r>
            <a:r>
              <a:rPr lang="zh-CN" altLang="en-US" dirty="0">
                <a:cs typeface="+mn-ea"/>
                <a:sym typeface="+mn-lt"/>
              </a:rPr>
              <a:t>为“</a:t>
            </a:r>
            <a:r>
              <a:rPr lang="en-US" altLang="zh-CN" dirty="0">
                <a:solidFill>
                  <a:srgbClr val="558ED5"/>
                </a:solidFill>
                <a:cs typeface="+mn-ea"/>
                <a:sym typeface="+mn-lt"/>
              </a:rPr>
              <a:t>G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MBH|Xfmd1nf`u1`uif`xpsme`pg`Sfwfstf~</a:t>
            </a:r>
            <a:r>
              <a:rPr lang="zh-CN" altLang="en-US" dirty="0">
                <a:cs typeface="+mn-ea"/>
                <a:sym typeface="+mn-lt"/>
              </a:rPr>
              <a:t>”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借助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X32dbg,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v2</a:t>
            </a:r>
            <a:r>
              <a:rPr lang="en-US" altLang="zh-CN" dirty="0">
                <a:cs typeface="+mn-ea"/>
                <a:sym typeface="+mn-lt"/>
              </a:rPr>
              <a:t>=</a:t>
            </a:r>
            <a:r>
              <a:rPr lang="en-US" altLang="zh-CN" dirty="0" err="1">
                <a:cs typeface="+mn-ea"/>
                <a:sym typeface="+mn-lt"/>
              </a:rPr>
              <a:t>strlen</a:t>
            </a:r>
            <a:r>
              <a:rPr lang="en-US" altLang="zh-CN" dirty="0">
                <a:cs typeface="+mn-ea"/>
                <a:sym typeface="+mn-lt"/>
              </a:rPr>
              <a:t>(::Str)  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 0x00000025 = 37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程序逻辑分析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" b="1306"/>
          <a:stretch/>
        </p:blipFill>
        <p:spPr bwMode="auto">
          <a:xfrm>
            <a:off x="56456" y="2708920"/>
            <a:ext cx="9777536" cy="74709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9332E8-A414-4449-B224-E98AFEEA5940}"/>
              </a:ext>
            </a:extLst>
          </p:cNvPr>
          <p:cNvSpPr txBox="1"/>
          <p:nvPr/>
        </p:nvSpPr>
        <p:spPr>
          <a:xfrm>
            <a:off x="0" y="6444044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effectLst/>
                <a:cs typeface="+mn-ea"/>
                <a:sym typeface="+mn-lt"/>
              </a:rPr>
              <a:t>注意：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effectLst/>
                <a:cs typeface="+mn-ea"/>
                <a:sym typeface="+mn-lt"/>
              </a:rPr>
              <a:t>C/C++ 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effectLst/>
                <a:cs typeface="+mn-ea"/>
                <a:sym typeface="+mn-lt"/>
              </a:rPr>
              <a:t>以字符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effectLst/>
                <a:cs typeface="+mn-ea"/>
                <a:sym typeface="+mn-lt"/>
              </a:rPr>
              <a:t>′\0′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标记 一个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effectLst/>
                <a:cs typeface="+mn-ea"/>
                <a:sym typeface="+mn-lt"/>
              </a:rPr>
              <a:t>字符串的结束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CB185E-031C-4EC1-8048-CCD0F5EAF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1138"/>
            <a:ext cx="9906000" cy="104810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F0F5C74-69EB-480C-BDA1-735F923DC42F}"/>
              </a:ext>
            </a:extLst>
          </p:cNvPr>
          <p:cNvCxnSpPr>
            <a:cxnSpLocks/>
          </p:cNvCxnSpPr>
          <p:nvPr/>
        </p:nvCxnSpPr>
        <p:spPr>
          <a:xfrm>
            <a:off x="7041232" y="5115114"/>
            <a:ext cx="936104" cy="1122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08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将该字符串的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每个字符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ASCII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码值减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即可得到正确的 </a:t>
            </a:r>
            <a:r>
              <a:rPr lang="en-US" altLang="zh-CN" sz="3600" dirty="0">
                <a:solidFill>
                  <a:srgbClr val="FF0000"/>
                </a:solidFill>
                <a:cs typeface="+mn-ea"/>
                <a:sym typeface="+mn-lt"/>
              </a:rPr>
              <a:t>flag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）逆向牛刀小试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程序逻辑分析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84883" y="2978464"/>
            <a:ext cx="4486138" cy="229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1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stdio.h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#include&lt;string.h&gt;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dirty="0">
                <a:solidFill>
                  <a:srgbClr val="8000FF"/>
                </a:solidFill>
                <a:cs typeface="+mn-ea"/>
                <a:sym typeface="+mn-lt"/>
              </a:rPr>
              <a:t>i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nt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main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(){</a:t>
            </a:r>
            <a:endParaRPr kumimoji="0" lang="en-US" altLang="zh-CN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char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check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[] =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"GMBH|Xfmd1nf`u1`uif`xpsme`pg`Sfwfstf~"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char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flag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[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40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] = {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};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for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 </a:t>
            </a:r>
            <a:r>
              <a:rPr kumimoji="0" lang="en-US" altLang="zh-CN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i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 </a:t>
            </a:r>
            <a:r>
              <a:rPr kumimoji="0" lang="en-US" altLang="zh-CN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i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&lt;</a:t>
            </a:r>
            <a:r>
              <a:rPr kumimoji="0" lang="en-US" altLang="zh-CN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strlen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check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 </a:t>
            </a:r>
            <a:r>
              <a:rPr kumimoji="0" lang="en-US" altLang="zh-CN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i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++)</a:t>
            </a:r>
            <a:endParaRPr kumimoji="0" lang="en-US" altLang="zh-CN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dirty="0">
                <a:solidFill>
                  <a:srgbClr val="000000"/>
                </a:solidFill>
                <a:cs typeface="+mn-ea"/>
                <a:sym typeface="+mn-lt"/>
              </a:rPr>
              <a:t>       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flag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[</a:t>
            </a:r>
            <a:r>
              <a:rPr kumimoji="0" lang="en-US" altLang="zh-CN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i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]=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check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[</a:t>
            </a:r>
            <a:r>
              <a:rPr kumimoji="0" lang="en-US" altLang="zh-CN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i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]-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1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kumimoji="0" lang="en-US" altLang="zh-CN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"%s\n"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flag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return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}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5B2C71EB-1FEE-4CB0-9CDB-8AECD5C90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9" b="8979"/>
          <a:stretch/>
        </p:blipFill>
        <p:spPr bwMode="auto">
          <a:xfrm>
            <a:off x="450320" y="5384662"/>
            <a:ext cx="4320701" cy="89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9900AE-AF7A-4CF8-90C0-549E8FE1A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690" y="3789040"/>
            <a:ext cx="4528417" cy="10855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5228DA-30F0-41FF-8635-4A37AEA24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61" y="5378384"/>
            <a:ext cx="4514346" cy="9064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5E3E7B2-5912-4578-A9ED-529F292C334C}"/>
              </a:ext>
            </a:extLst>
          </p:cNvPr>
          <p:cNvSpPr txBox="1"/>
          <p:nvPr/>
        </p:nvSpPr>
        <p:spPr>
          <a:xfrm>
            <a:off x="6969224" y="3075578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54E3"/>
                </a:solidFill>
                <a:cs typeface="+mn-ea"/>
                <a:sym typeface="+mn-lt"/>
              </a:rPr>
              <a:t>Python</a:t>
            </a:r>
            <a:endParaRPr lang="zh-CN" altLang="en-US" sz="3600" b="1" dirty="0">
              <a:solidFill>
                <a:srgbClr val="0054E3"/>
              </a:solidFill>
              <a:cs typeface="+mn-ea"/>
              <a:sym typeface="+mn-lt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989B031-58CB-498A-96AA-43938A28BBFD}"/>
              </a:ext>
            </a:extLst>
          </p:cNvPr>
          <p:cNvCxnSpPr>
            <a:cxnSpLocks/>
          </p:cNvCxnSpPr>
          <p:nvPr/>
        </p:nvCxnSpPr>
        <p:spPr>
          <a:xfrm flipH="1">
            <a:off x="5025008" y="2996952"/>
            <a:ext cx="8758" cy="3456384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7AC7DB2-3E97-4FDD-96AB-9B2003B1DE5B}"/>
              </a:ext>
            </a:extLst>
          </p:cNvPr>
          <p:cNvSpPr txBox="1"/>
          <p:nvPr/>
        </p:nvSpPr>
        <p:spPr>
          <a:xfrm>
            <a:off x="2522976" y="6512217"/>
            <a:ext cx="5021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FLAG{Welc0me_t0_the_world_of_Reverse}</a:t>
            </a:r>
          </a:p>
        </p:txBody>
      </p:sp>
    </p:spTree>
    <p:extLst>
      <p:ext uri="{BB962C8B-B14F-4D97-AF65-F5344CB8AC3E}">
        <p14:creationId xmlns:p14="http://schemas.microsoft.com/office/powerpoint/2010/main" val="19706748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0" y="2079272"/>
            <a:ext cx="9906000" cy="3106057"/>
          </a:xfrm>
          <a:prstGeom prst="rect">
            <a:avLst/>
          </a:prstGeom>
          <a:solidFill>
            <a:srgbClr val="1895D3">
              <a:alpha val="89018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Oval 8"/>
          <p:cNvSpPr>
            <a:spLocks noChangeArrowheads="1"/>
          </p:cNvSpPr>
          <p:nvPr/>
        </p:nvSpPr>
        <p:spPr bwMode="auto">
          <a:xfrm>
            <a:off x="6300192" y="1952896"/>
            <a:ext cx="540001" cy="54000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Oval 10"/>
          <p:cNvSpPr>
            <a:spLocks noChangeArrowheads="1"/>
          </p:cNvSpPr>
          <p:nvPr/>
        </p:nvSpPr>
        <p:spPr bwMode="auto">
          <a:xfrm>
            <a:off x="107951" y="3678521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8361116" y="4691039"/>
            <a:ext cx="719137" cy="720725"/>
          </a:xfrm>
          <a:prstGeom prst="ellipse">
            <a:avLst/>
          </a:prstGeom>
          <a:gradFill rotWithShape="0">
            <a:gsLst>
              <a:gs pos="0">
                <a:schemeClr val="bg1">
                  <a:alpha val="60999"/>
                </a:schemeClr>
              </a:gs>
              <a:gs pos="100000">
                <a:srgbClr val="79C2E6">
                  <a:alpha val="29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Oval 12"/>
          <p:cNvSpPr>
            <a:spLocks noChangeArrowheads="1"/>
          </p:cNvSpPr>
          <p:nvPr/>
        </p:nvSpPr>
        <p:spPr bwMode="auto">
          <a:xfrm>
            <a:off x="1079762" y="4763047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4139953" y="4268886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Oval 24"/>
          <p:cNvSpPr>
            <a:spLocks noChangeArrowheads="1"/>
          </p:cNvSpPr>
          <p:nvPr/>
        </p:nvSpPr>
        <p:spPr bwMode="auto">
          <a:xfrm>
            <a:off x="827584" y="4556348"/>
            <a:ext cx="576262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Oval 27"/>
          <p:cNvSpPr>
            <a:spLocks noChangeArrowheads="1"/>
          </p:cNvSpPr>
          <p:nvPr/>
        </p:nvSpPr>
        <p:spPr bwMode="auto">
          <a:xfrm>
            <a:off x="671284" y="1665362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Oval 29"/>
          <p:cNvSpPr>
            <a:spLocks noChangeArrowheads="1"/>
          </p:cNvSpPr>
          <p:nvPr/>
        </p:nvSpPr>
        <p:spPr bwMode="auto">
          <a:xfrm>
            <a:off x="1031646" y="2277120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Oval 34"/>
          <p:cNvSpPr>
            <a:spLocks noChangeArrowheads="1"/>
          </p:cNvSpPr>
          <p:nvPr/>
        </p:nvSpPr>
        <p:spPr bwMode="auto">
          <a:xfrm>
            <a:off x="8553451" y="2745432"/>
            <a:ext cx="576263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Oval 35"/>
          <p:cNvSpPr>
            <a:spLocks noChangeArrowheads="1"/>
          </p:cNvSpPr>
          <p:nvPr/>
        </p:nvSpPr>
        <p:spPr bwMode="auto">
          <a:xfrm>
            <a:off x="6902982" y="2417557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Oval 36"/>
          <p:cNvSpPr>
            <a:spLocks noChangeArrowheads="1"/>
          </p:cNvSpPr>
          <p:nvPr/>
        </p:nvSpPr>
        <p:spPr bwMode="auto">
          <a:xfrm>
            <a:off x="2627784" y="4113586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Oval 37"/>
          <p:cNvSpPr>
            <a:spLocks noChangeArrowheads="1"/>
          </p:cNvSpPr>
          <p:nvPr/>
        </p:nvSpPr>
        <p:spPr bwMode="auto">
          <a:xfrm>
            <a:off x="3448358" y="2123885"/>
            <a:ext cx="719137" cy="719137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Oval 38"/>
          <p:cNvSpPr>
            <a:spLocks noChangeArrowheads="1"/>
          </p:cNvSpPr>
          <p:nvPr/>
        </p:nvSpPr>
        <p:spPr bwMode="auto">
          <a:xfrm>
            <a:off x="6819087" y="4473674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26999"/>
                </a:schemeClr>
              </a:gs>
              <a:gs pos="100000">
                <a:srgbClr val="79C2E6">
                  <a:alpha val="9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6599329" y="4328690"/>
            <a:ext cx="719138" cy="719138"/>
          </a:xfrm>
          <a:prstGeom prst="ellipse">
            <a:avLst/>
          </a:prstGeom>
          <a:gradFill rotWithShape="0">
            <a:gsLst>
              <a:gs pos="0">
                <a:schemeClr val="bg1">
                  <a:alpha val="42000"/>
                </a:schemeClr>
              </a:gs>
              <a:gs pos="100000">
                <a:srgbClr val="79C2E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410"/>
            <a:ext cx="6048000" cy="7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2279"/>
            <a:ext cx="9144000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标题 2"/>
          <p:cNvSpPr txBox="1">
            <a:spLocks/>
          </p:cNvSpPr>
          <p:nvPr/>
        </p:nvSpPr>
        <p:spPr>
          <a:xfrm>
            <a:off x="467544" y="3133357"/>
            <a:ext cx="8986050" cy="8333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 defTabSz="957263" eaLnBrk="0" hangingPunct="0"/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谢    谢！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3386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56792"/>
            <a:ext cx="8994204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用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加载该程序后，能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自动识别出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main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函数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IDA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载入分析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330B44-7B87-4173-B7EA-E7E5259E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86" y="2169220"/>
            <a:ext cx="6175828" cy="46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7213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4488" y="1628800"/>
            <a:ext cx="9433048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鼠标选中</a:t>
            </a:r>
            <a:r>
              <a:rPr lang="en-US" altLang="zh-CN" dirty="0">
                <a:cs typeface="+mn-ea"/>
                <a:sym typeface="+mn-lt"/>
              </a:rPr>
              <a:t>main</a:t>
            </a:r>
            <a:r>
              <a:rPr lang="zh-CN" altLang="en-US" dirty="0">
                <a:cs typeface="+mn-ea"/>
                <a:sym typeface="+mn-lt"/>
              </a:rPr>
              <a:t>函数里任一区域，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F5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反编译生成伪代码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IDA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载入分析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BB917D-D265-454A-939D-90F35ED6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2276872"/>
            <a:ext cx="8265368" cy="397207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174BAB-45B8-4ACE-860B-20A30A61E369}"/>
              </a:ext>
            </a:extLst>
          </p:cNvPr>
          <p:cNvSpPr txBox="1"/>
          <p:nvPr/>
        </p:nvSpPr>
        <p:spPr>
          <a:xfrm>
            <a:off x="0" y="6444044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详情参考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ttps://learn.microsoft.com/zh-cn/windows/win32/api/winuser/nf-winuser-messagebox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3F133F-6E1C-49AF-859D-F4582AABA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040" y="4363366"/>
            <a:ext cx="2757917" cy="1983131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33714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4488" y="1556792"/>
            <a:ext cx="9433048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鼠标选中</a:t>
            </a:r>
            <a:r>
              <a:rPr lang="en-US" altLang="zh-CN" dirty="0">
                <a:cs typeface="+mn-ea"/>
                <a:sym typeface="+mn-lt"/>
              </a:rPr>
              <a:t>main</a:t>
            </a:r>
            <a:r>
              <a:rPr lang="zh-CN" altLang="en-US" dirty="0">
                <a:cs typeface="+mn-ea"/>
                <a:sym typeface="+mn-lt"/>
              </a:rPr>
              <a:t>函数里任一区域，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F5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反编译生成伪代码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函数功能解读：可以参考使用 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ChatGPT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来辅助分析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IDA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载入分析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174BAB-45B8-4ACE-860B-20A30A61E369}"/>
              </a:ext>
            </a:extLst>
          </p:cNvPr>
          <p:cNvSpPr txBox="1"/>
          <p:nvPr/>
        </p:nvSpPr>
        <p:spPr>
          <a:xfrm>
            <a:off x="0" y="6511457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基于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ChatGPT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API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开发的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Gepetto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插件，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https://github.com/JusticeRage/Gepetto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24D8F2-F045-48C7-867B-3D3C9AA38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3831" b="40444"/>
          <a:stretch/>
        </p:blipFill>
        <p:spPr>
          <a:xfrm>
            <a:off x="1208584" y="2520280"/>
            <a:ext cx="7545288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2432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第四章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Hello, world of reverse!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程序的功能是调用 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MessageBoxA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函数输出消息框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对于消息框的内容和标题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zh-CN" altLang="en-US" dirty="0">
                <a:cs typeface="+mn-ea"/>
                <a:sym typeface="+mn-lt"/>
              </a:rPr>
              <a:t>通过分别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双击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Text </a:t>
            </a:r>
            <a:r>
              <a:rPr lang="zh-CN" altLang="en-US" dirty="0">
                <a:cs typeface="+mn-ea"/>
                <a:sym typeface="+mn-lt"/>
              </a:rPr>
              <a:t>和 </a:t>
            </a:r>
            <a:r>
              <a:rPr lang="en-US" altLang="zh-CN" dirty="0">
                <a:cs typeface="+mn-ea"/>
                <a:sym typeface="+mn-lt"/>
              </a:rPr>
              <a:t>Caption </a:t>
            </a:r>
            <a:r>
              <a:rPr lang="zh-CN" altLang="en-US" dirty="0">
                <a:cs typeface="+mn-ea"/>
                <a:sym typeface="+mn-lt"/>
              </a:rPr>
              <a:t>变量即可查看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HelloWorld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程序逆向分析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IDA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载入分析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F80D63-520B-4FBA-A68D-2AA12BA1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1" y="2996952"/>
            <a:ext cx="5010129" cy="38164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5D340D-9A12-4C77-8E51-28A9B40AC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133" y="5445224"/>
            <a:ext cx="9264387" cy="108943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67E744A-19D4-433E-A4B6-4C06D4467C0D}"/>
              </a:ext>
            </a:extLst>
          </p:cNvPr>
          <p:cNvCxnSpPr>
            <a:cxnSpLocks/>
          </p:cNvCxnSpPr>
          <p:nvPr/>
        </p:nvCxnSpPr>
        <p:spPr>
          <a:xfrm flipH="1">
            <a:off x="5385048" y="2564904"/>
            <a:ext cx="2160240" cy="28803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1795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so1ce5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3013</Words>
  <Application>Microsoft Office PowerPoint</Application>
  <PresentationFormat>A4 Paper (210x297 mm)</PresentationFormat>
  <Paragraphs>311</Paragraphs>
  <Slides>57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等线</vt:lpstr>
      <vt:lpstr>微软雅黑</vt:lpstr>
      <vt:lpstr>黑体</vt:lpstr>
      <vt:lpstr>Arial</vt:lpstr>
      <vt:lpstr>Calibri</vt:lpstr>
      <vt:lpstr>Segoe UI</vt:lpstr>
      <vt:lpstr>Wingdings</vt:lpstr>
      <vt:lpstr>Office 主题</vt:lpstr>
      <vt:lpstr>PowerPoint Presentation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逆向初体验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第四章 Hello, world of reverse!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Shengli Pan</cp:lastModifiedBy>
  <cp:revision>660</cp:revision>
  <dcterms:created xsi:type="dcterms:W3CDTF">2018-08-29T03:17:37Z</dcterms:created>
  <dcterms:modified xsi:type="dcterms:W3CDTF">2024-04-11T03:40:52Z</dcterms:modified>
</cp:coreProperties>
</file>